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256" r:id="rId2"/>
    <p:sldId id="1433" r:id="rId3"/>
    <p:sldId id="4532" r:id="rId4"/>
    <p:sldId id="4803" r:id="rId5"/>
    <p:sldId id="4504" r:id="rId6"/>
    <p:sldId id="4804" r:id="rId7"/>
    <p:sldId id="3849" r:id="rId8"/>
    <p:sldId id="3850" r:id="rId9"/>
    <p:sldId id="4503" r:id="rId10"/>
    <p:sldId id="4805" r:id="rId11"/>
    <p:sldId id="4806" r:id="rId12"/>
    <p:sldId id="4808" r:id="rId13"/>
    <p:sldId id="4814" r:id="rId14"/>
    <p:sldId id="4820" r:id="rId15"/>
    <p:sldId id="4809" r:id="rId16"/>
    <p:sldId id="4810" r:id="rId17"/>
    <p:sldId id="3797" r:id="rId18"/>
    <p:sldId id="3798" r:id="rId19"/>
    <p:sldId id="4823" r:id="rId20"/>
    <p:sldId id="4534" r:id="rId21"/>
    <p:sldId id="4209" r:id="rId22"/>
    <p:sldId id="3856" r:id="rId23"/>
    <p:sldId id="3852" r:id="rId24"/>
    <p:sldId id="4812" r:id="rId25"/>
    <p:sldId id="4813" r:id="rId26"/>
    <p:sldId id="4512" r:id="rId27"/>
    <p:sldId id="4540" r:id="rId28"/>
    <p:sldId id="4541" r:id="rId29"/>
    <p:sldId id="4535" r:id="rId30"/>
    <p:sldId id="3864" r:id="rId31"/>
    <p:sldId id="4542" r:id="rId32"/>
    <p:sldId id="4208" r:id="rId33"/>
    <p:sldId id="4491" r:id="rId34"/>
    <p:sldId id="4494" r:id="rId35"/>
    <p:sldId id="4780" r:id="rId36"/>
    <p:sldId id="4728" r:id="rId37"/>
    <p:sldId id="4793" r:id="rId38"/>
    <p:sldId id="4695" r:id="rId39"/>
    <p:sldId id="4696" r:id="rId40"/>
    <p:sldId id="4794" r:id="rId41"/>
    <p:sldId id="4692" r:id="rId42"/>
    <p:sldId id="4702" r:id="rId43"/>
    <p:sldId id="4703" r:id="rId44"/>
    <p:sldId id="4704" r:id="rId45"/>
    <p:sldId id="4705" r:id="rId46"/>
    <p:sldId id="4706" r:id="rId47"/>
    <p:sldId id="4707" r:id="rId48"/>
    <p:sldId id="4708" r:id="rId49"/>
    <p:sldId id="4709" r:id="rId50"/>
    <p:sldId id="4726" r:id="rId51"/>
    <p:sldId id="4717" r:id="rId52"/>
    <p:sldId id="4713" r:id="rId53"/>
    <p:sldId id="4465" r:id="rId54"/>
    <p:sldId id="4718" r:id="rId55"/>
    <p:sldId id="4721" r:id="rId56"/>
    <p:sldId id="4722" r:id="rId57"/>
    <p:sldId id="4723" r:id="rId58"/>
    <p:sldId id="4724" r:id="rId59"/>
    <p:sldId id="4725" r:id="rId60"/>
    <p:sldId id="4332" r:id="rId61"/>
    <p:sldId id="3218" r:id="rId62"/>
    <p:sldId id="3219" r:id="rId63"/>
    <p:sldId id="3873" r:id="rId64"/>
    <p:sldId id="3874" r:id="rId65"/>
    <p:sldId id="3875" r:id="rId66"/>
    <p:sldId id="3876" r:id="rId67"/>
    <p:sldId id="3896" r:id="rId68"/>
    <p:sldId id="4513" r:id="rId69"/>
    <p:sldId id="4514" r:id="rId70"/>
    <p:sldId id="4466" r:id="rId71"/>
    <p:sldId id="4515" r:id="rId72"/>
    <p:sldId id="4516" r:id="rId73"/>
    <p:sldId id="4517" r:id="rId74"/>
    <p:sldId id="300" r:id="rId7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4660"/>
  </p:normalViewPr>
  <p:slideViewPr>
    <p:cSldViewPr snapToGrid="0">
      <p:cViewPr varScale="1">
        <p:scale>
          <a:sx n="100" d="100"/>
          <a:sy n="100" d="100"/>
        </p:scale>
        <p:origin x="108" y="342"/>
      </p:cViewPr>
      <p:guideLst/>
    </p:cSldViewPr>
  </p:slideViewPr>
  <p:notesTextViewPr>
    <p:cViewPr>
      <p:scale>
        <a:sx n="1" d="1"/>
        <a:sy n="1" d="1"/>
      </p:scale>
      <p:origin x="0" y="0"/>
    </p:cViewPr>
  </p:notesTextViewPr>
  <p:notesViewPr>
    <p:cSldViewPr snapToGrid="0">
      <p:cViewPr varScale="1">
        <p:scale>
          <a:sx n="115" d="100"/>
          <a:sy n="115" d="100"/>
        </p:scale>
        <p:origin x="490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dirty="0"/>
              <a:t>Farm Estates and </a:t>
            </a:r>
            <a:r>
              <a:rPr lang="en-US" b="1" baseline="0" dirty="0"/>
              <a:t>Estate Tax</a:t>
            </a:r>
          </a:p>
          <a:p>
            <a:pPr>
              <a:defRPr/>
            </a:pPr>
            <a:r>
              <a:rPr lang="en-US" b="1" baseline="0" dirty="0"/>
              <a:t>in 2022</a:t>
            </a:r>
            <a:endParaRPr lang="en-US" b="1" dirty="0"/>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Sheet1!$A$1:$B$1</c:f>
              <c:strCache>
                <c:ptCount val="2"/>
                <c:pt idx="0">
                  <c:v>Non-Taxable</c:v>
                </c:pt>
                <c:pt idx="1">
                  <c:v>Taxable</c:v>
                </c:pt>
              </c:strCache>
            </c:strRef>
          </c:cat>
          <c:val>
            <c:numRef>
              <c:f>Sheet1!$A$2:$B$2</c:f>
              <c:numCache>
                <c:formatCode>General</c:formatCode>
                <c:ptCount val="2"/>
                <c:pt idx="0" formatCode="#,##0">
                  <c:v>39534</c:v>
                </c:pt>
                <c:pt idx="1">
                  <c:v>87</c:v>
                </c:pt>
              </c:numCache>
            </c:numRef>
          </c:val>
          <c:extLst>
            <c:ext xmlns:c16="http://schemas.microsoft.com/office/drawing/2014/chart" uri="{C3380CC4-5D6E-409C-BE32-E72D297353CC}">
              <c16:uniqueId val="{00000000-B4DD-43FA-BA40-FB9215AF40B5}"/>
            </c:ext>
          </c:extLst>
        </c:ser>
        <c:dLbls>
          <c:dLblPos val="inEnd"/>
          <c:showLegendKey val="0"/>
          <c:showVal val="1"/>
          <c:showCatName val="0"/>
          <c:showSerName val="0"/>
          <c:showPercent val="0"/>
          <c:showBubbleSize val="0"/>
        </c:dLbls>
        <c:gapWidth val="41"/>
        <c:axId val="1729453344"/>
        <c:axId val="1729455264"/>
      </c:barChart>
      <c:catAx>
        <c:axId val="1729453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729455264"/>
        <c:crosses val="autoZero"/>
        <c:auto val="1"/>
        <c:lblAlgn val="ctr"/>
        <c:lblOffset val="100"/>
        <c:noMultiLvlLbl val="0"/>
      </c:catAx>
      <c:valAx>
        <c:axId val="1729455264"/>
        <c:scaling>
          <c:orientation val="minMax"/>
        </c:scaling>
        <c:delete val="1"/>
        <c:axPos val="l"/>
        <c:numFmt formatCode="#,##0" sourceLinked="1"/>
        <c:majorTickMark val="none"/>
        <c:minorTickMark val="none"/>
        <c:tickLblPos val="nextTo"/>
        <c:crossAx val="172945334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Impact</a:t>
            </a:r>
            <a:r>
              <a:rPr lang="en-US" baseline="0"/>
              <a:t> of Portability</a:t>
            </a:r>
            <a:endParaRPr lang="en-US"/>
          </a:p>
        </c:rich>
      </c:tx>
      <c:layout>
        <c:manualLayout>
          <c:xMode val="edge"/>
          <c:yMode val="edge"/>
          <c:x val="0.29282986774711411"/>
          <c:y val="0.18055566224953593"/>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2.6699029126213591E-2"/>
          <c:y val="0.21534568849625504"/>
          <c:w val="0.94660194174757284"/>
          <c:h val="0.78465431150374498"/>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Sheet1!$A$1:$B$1</c:f>
              <c:strCache>
                <c:ptCount val="2"/>
                <c:pt idx="0">
                  <c:v>Non-Taxable</c:v>
                </c:pt>
                <c:pt idx="1">
                  <c:v>Taxable</c:v>
                </c:pt>
              </c:strCache>
            </c:strRef>
          </c:cat>
          <c:val>
            <c:numRef>
              <c:f>Sheet1!$A$2:$B$2</c:f>
              <c:numCache>
                <c:formatCode>"$"#,##0</c:formatCode>
                <c:ptCount val="2"/>
                <c:pt idx="0">
                  <c:v>7000000</c:v>
                </c:pt>
                <c:pt idx="1">
                  <c:v>19920000</c:v>
                </c:pt>
              </c:numCache>
            </c:numRef>
          </c:val>
          <c:extLst>
            <c:ext xmlns:c16="http://schemas.microsoft.com/office/drawing/2014/chart" uri="{C3380CC4-5D6E-409C-BE32-E72D297353CC}">
              <c16:uniqueId val="{00000000-A0A3-4FC1-A0AE-52A1307BE6DD}"/>
            </c:ext>
          </c:extLst>
        </c:ser>
        <c:dLbls>
          <c:dLblPos val="inEnd"/>
          <c:showLegendKey val="0"/>
          <c:showVal val="1"/>
          <c:showCatName val="0"/>
          <c:showSerName val="0"/>
          <c:showPercent val="0"/>
          <c:showBubbleSize val="0"/>
        </c:dLbls>
        <c:gapWidth val="41"/>
        <c:axId val="1729453344"/>
        <c:axId val="1729455264"/>
      </c:barChart>
      <c:catAx>
        <c:axId val="1729453344"/>
        <c:scaling>
          <c:orientation val="minMax"/>
        </c:scaling>
        <c:delete val="1"/>
        <c:axPos val="b"/>
        <c:numFmt formatCode="General" sourceLinked="1"/>
        <c:majorTickMark val="none"/>
        <c:minorTickMark val="none"/>
        <c:tickLblPos val="nextTo"/>
        <c:crossAx val="1729455264"/>
        <c:crosses val="autoZero"/>
        <c:auto val="1"/>
        <c:lblAlgn val="ctr"/>
        <c:lblOffset val="100"/>
        <c:noMultiLvlLbl val="0"/>
      </c:catAx>
      <c:valAx>
        <c:axId val="1729455264"/>
        <c:scaling>
          <c:orientation val="minMax"/>
        </c:scaling>
        <c:delete val="1"/>
        <c:axPos val="l"/>
        <c:numFmt formatCode="&quot;$&quot;#,##0" sourceLinked="1"/>
        <c:majorTickMark val="none"/>
        <c:minorTickMark val="none"/>
        <c:tickLblPos val="nextTo"/>
        <c:crossAx val="172945334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C80367D-EBAA-5182-D1D8-5230062AB2DC}"/>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7B51C39-50F1-4CDC-A7FC-2B056385B372}" type="slidenum">
              <a:rPr lang="en-US" smtClean="0"/>
              <a:t>‹#›</a:t>
            </a:fld>
            <a:endParaRPr lang="en-US"/>
          </a:p>
        </p:txBody>
      </p:sp>
    </p:spTree>
    <p:extLst>
      <p:ext uri="{BB962C8B-B14F-4D97-AF65-F5344CB8AC3E}">
        <p14:creationId xmlns:p14="http://schemas.microsoft.com/office/powerpoint/2010/main" val="3895879714"/>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37:18.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55,'171'-12,"-49"1,369 7,-275 6,527 33,-454 5,-200-34,107-6,-77-2,25-11,-31 2,370 6,-272 7,-126-1,95-3,-161-1,-1 0,31-11,-13 3,10-2,-7 2,76-12,-84 21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0:13.6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0,'904'45,"-353"9,-426-45,146-8,-130-3,896 1,-1019 1,-1 0,0 1,1 1,-1 1,0 0,0 1,-1 1,1 0,-1 1,0 1,26 15,-32-16,1-1,0 0,0-1,0 0,0-1,1 0,11 1,84 6,-91-9,569 5,-342-8,284 38,-407-24,165 18,-74-2,-142-16,-39-7,42 4,-31-9,-30-1,-1 1,0 0,1 1,-1 0,1 0,-1 1,0 1,0 0,0 0,11 5,-9-2,1 0,0-1,1-1,-1 0,1-1,0 0,23 1,103-5,-63-1,8 1,-62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4:05.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81,'16'-1,"1"-1,-1 0,21-6,-19 3,1 2,21-2,142 5,29-2,-61-20,-52 8,-64 7,56-2,231 8,-145 2,-159-1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4:20.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1 135,'7'-1,"-1"0,1 0,0 0,-1-1,9-3,18-4,25-6,-40 10,0 1,21-3,45-7,-52 8,46-3,106 10,46-3,-148-10,-53 7,45-3,-16 8,-35 1,0-1,0-1,-1-1,27-6,-10 1,1 1,0 2,0 2,40 4,-48-2,-14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4:52.1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0,'378'0,"-342"2,58 10,-57-6,56 2,-68-6,1 1,32 8,-10-2,7 1,-23-4,0-1,33 1,47-6,-89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5:14.6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0,'1090'0,"-1062"0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5:43.2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1,'448'0,"-420"1,1 3,-1 0,33 10,-33-8,25 8,68 27,-103-36,-1-1,0 0,1-1,0 0,19-1,-4 0,81 20,20-3,-88-13,1-1,0-3,63-4,-20 0,-78 2,5 0,-1 0,23-4,-33 3,0-1,-1 1,1-1,-1 0,1-1,-1 1,0-1,0 0,0-1,7-4,-5 2,0 1,1 0,0 1,0 0,0 0,0 1,1-1,0 2,-1 0,1 0,10-1,18-5,-15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6:05.9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1,'62'3,"115"20,-113-11,99 3,-126-15,-17 0,0 0,0 1,-1 1,1 1,27 7,108 42,-109-42,-25-8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6:14.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0,'1588'0,"-1564"0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3T17:14:08.7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0 158,'17'-1,"-1"-2,0 0,0-1,0 0,0-1,25-12,27-9,-40 16,43-21,-55 22,1 2,0-1,1 2,-1 0,1 1,1 1,18-2,15 3,88 7,-116-2,0 2,0 1,0 1,0 0,40 19,-44-17,0-2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3T17:14:11.1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67,'12'-2,"0"1,0-1,0-1,0 0,21-10,29-6,2 8,0 4,123 2,-98 6,88 15,-105-11,-49-5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37:21.8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1,'309'10,"-213"-1,358 51,-334-35,352 56,-194-54,-173-17,115 7,-36-4,17 0,-131-13,105-3,-142 0,0-1,0-1,39-12,-2-3,79-13,-7 11,254-49,-352 61,-16 2,1 2,0 0,42-1,1 8,-55-1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3T17:14:16.5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48,'19'-1,"-1"-1,1-1,-1 0,28-10,-26 7,1 1,-1 1,38-4,731 6,-386 5,-382-3,-2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03T17:14:18.1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1 103,'51'1,"-27"0,0 0,1-2,-1 0,0-2,0-1,46-13,-45 10,1 1,1 1,-1 1,1 1,0 2,44 2,-22 0,206 2,281-8,-518 4,0-1,-1-1,1 0,-1-1,1-1,-1-1,30-14,-30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6:52.5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1,'927'0,"-905"0,0 2,0 0,0 2,0 0,-1 2,1 0,-2 1,1 2,-1 0,34 20,-47-25,1 0,0-1,0 0,1 0,-1-1,0 0,1 0,-1-1,1 0,11-1,32 5,-31 3,-3 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6:55.8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0,'1311'0,"-1265"2,50 9,43 2,695-12,-400-2,-408 1,-4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7:02.8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1,'156'4,"-128"-1,-1 1,0 1,44 14,-42-10,39 6,-13-4,-18-5,1-2,0-1,0-2,39-4,2 1,-6 1,92 3,-92 10,-50-8,35 4,-30-7,-3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7:15.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1,'1299'0,"-1277"0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7:18.7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29,'561'0,"-515"-2,56-10,-55 5,52 0,227 8,-299-1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37:25.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4120 375,'-63'0,"-12"2,0-4,-112-18,-449-101,245 52,346 59,-67-24,-17-4,-192-19,242 44,6 5,1 3,-96 7,62 0,-55-3,-234 8,282 9,-207 56,97-18,152-42,46-8,0 0,0 2,-32 10,45-10,0 0,-17 12,20-12,1 0,-1-1,-1 0,1 0,-16 4,-1-3,3-2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38:48.7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81,'8'-1,"-1"0,1 0,0 0,9-4,14-2,62-2,177 6,-136 5,-28-1,181-23,40-8,2 27,-254 3,-45 2,46 7,-1 1,423-2,-302-10,-163 2,57-1,143 18,-125 1,3 1,202 9,676-29,-961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38:53.3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29,'134'1,"150"-3,-141-11,33-1,441 31,92-5,-454-14,-138 2,259 11,-183 4,204-12,-208-5,673 3,-839-1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39:11.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56,'5120'0,"-5081"2,55 9,26 2,-77-12,128 8,7 6,213-12,-203-5,404 3,-432 11,-33 0,356-8,-276-6,-25-11,-13-1,192 14,-162 1,-153-4,73-12,-92 11,97-22,-72 14,69-7,-27 6,-56 6,40-1,353 6,-217 4,1314-2,-1505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0:03.6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1 374,'25'-2,"47"-8,-6 1,378 1,-282 9,2145 0,-2133 11,-43 0,444-10,-231-40,-47 2,429-34,-701 67,451-82,-430 71,57-24,-63 21,0 3,45-11,-12 13,142-8,76 20,-121 2,198-2,-339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0:06.5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1 241,'27'-2,"44"-7,-4 0,428 1,-296 10,882-2,-903-13,-94 4,-70 8,582-31,-511 33,15 1,-1-4,120-18,-34-7,26-5,30-4,0 10,351 7,-279 19,92 2,-189 11,54 1,408-15,-653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4T03:40:09.9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28,'8'0,"0"-1,-1 0,1-1,7-1,26-5,463-4,-358 12,465 21,-499-15,115 11,-24 12,338 5,-497-32,60 10,27 1,-84-10,48 9,-60-6,43 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AFDB796C-EF42-4ED3-9781-0496EE0CACCB}" type="slidenum">
              <a:rPr lang="en-US" smtClean="0"/>
              <a:t>‹#›</a:t>
            </a:fld>
            <a:endParaRPr lang="en-US"/>
          </a:p>
        </p:txBody>
      </p:sp>
    </p:spTree>
    <p:extLst>
      <p:ext uri="{BB962C8B-B14F-4D97-AF65-F5344CB8AC3E}">
        <p14:creationId xmlns:p14="http://schemas.microsoft.com/office/powerpoint/2010/main" val="286645199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06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1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34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978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59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344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C8B770-7054-45E9-BB91-18975D31C35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062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a:xfrm>
            <a:off x="1097279" y="6446838"/>
            <a:ext cx="6818262" cy="365125"/>
          </a:xfrm>
          <a:prstGeom prst="rect">
            <a:avLst/>
          </a:prstGeom>
        </p:spPr>
        <p:txBody>
          <a:bodyPr/>
          <a:lstStyle/>
          <a:p>
            <a:r>
              <a:rPr lang="en-US" noProof="0" dirty="0"/>
              <a:t>COPYRIGHT LAND GRANT UNIVERSITY TAX EDUCATION</a:t>
            </a:r>
          </a:p>
        </p:txBody>
      </p:sp>
      <p:pic>
        <p:nvPicPr>
          <p:cNvPr id="8" name="Picture 7" descr="A picture containing screenshot, text&#10;&#10;Description automatically generated">
            <a:extLst>
              <a:ext uri="{FF2B5EF4-FFF2-40B4-BE49-F238E27FC236}">
                <a16:creationId xmlns:a16="http://schemas.microsoft.com/office/drawing/2014/main" id="{76AFF077-D72A-A1D2-E0FF-4FC90D9584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pPr/>
              <a:t>‹#›</a:t>
            </a:fld>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noProof="0"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Arial Nova" panose="020B05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endParaRPr lang="en-US"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solidFill>
                <a:latin typeface="Arial Nova" panose="020B0504020202020204" pitchFamily="34" charset="0"/>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87570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Header - no subtext">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US" dirty="0"/>
          </a:p>
        </p:txBody>
      </p:sp>
      <p:sp>
        <p:nvSpPr>
          <p:cNvPr id="6" name="Slide Number Placeholder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solidFill>
              </a:defRPr>
            </a:lvl1pPr>
          </a:lstStyle>
          <a:p>
            <a:fld id="{179A9A4E-4C82-4D44-9372-C31BB3818094}" type="slidenum">
              <a:rPr lang="en-US" smtClean="0"/>
              <a:pPr/>
              <a:t>‹#›</a:t>
            </a:fld>
            <a:endParaRPr lang="en-US" dirty="0"/>
          </a:p>
        </p:txBody>
      </p:sp>
    </p:spTree>
    <p:extLst>
      <p:ext uri="{BB962C8B-B14F-4D97-AF65-F5344CB8AC3E}">
        <p14:creationId xmlns:p14="http://schemas.microsoft.com/office/powerpoint/2010/main" val="212747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Content w LGUTEF Copyrigh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91440" indent="-91440">
              <a:buClr>
                <a:schemeClr val="tx1"/>
              </a:buClr>
              <a:buFont typeface="Wingdings" panose="05000000000000000000" pitchFamily="2" charset="2"/>
              <a:buChar char="§"/>
              <a:defRPr sz="2400">
                <a:solidFill>
                  <a:schemeClr val="tx1"/>
                </a:solidFill>
              </a:defRPr>
            </a:lvl1pPr>
            <a:lvl2pPr marL="576263" indent="-182563">
              <a:buClr>
                <a:schemeClr val="tx1"/>
              </a:buClr>
              <a:buFont typeface="Wingdings" panose="05000000000000000000" pitchFamily="2" charset="2"/>
              <a:buChar char="§"/>
              <a:defRPr sz="2200">
                <a:solidFill>
                  <a:schemeClr val="tx1"/>
                </a:solidFill>
              </a:defRPr>
            </a:lvl2pPr>
            <a:lvl3pPr marL="914400" indent="-182563">
              <a:buClr>
                <a:schemeClr val="tx1"/>
              </a:buClr>
              <a:buFont typeface="Wingdings" panose="05000000000000000000" pitchFamily="2" charset="2"/>
              <a:buChar char="§"/>
              <a:defRPr sz="2000">
                <a:solidFill>
                  <a:schemeClr val="tx1"/>
                </a:solidFill>
              </a:defRPr>
            </a:lvl3pPr>
            <a:lvl4pPr marL="1143000" indent="-182563">
              <a:buClr>
                <a:schemeClr val="tx1"/>
              </a:buClr>
              <a:buFont typeface="Wingdings" panose="05000000000000000000" pitchFamily="2" charset="2"/>
              <a:buChar char="§"/>
              <a:defRPr sz="1800">
                <a:solidFill>
                  <a:schemeClr val="tx1"/>
                </a:solidFill>
              </a:defRPr>
            </a:lvl4pPr>
            <a:lvl5pPr marL="1431925" indent="-182563">
              <a:buClr>
                <a:schemeClr val="tx1"/>
              </a:buClr>
              <a:buFont typeface="Wingdings" panose="05000000000000000000" pitchFamily="2" charset="2"/>
              <a:buChar char="§"/>
              <a:defRPr sz="18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2916137" y="6492874"/>
            <a:ext cx="8306603" cy="365125"/>
          </a:xfrm>
          <a:prstGeom prst="rect">
            <a:avLst/>
          </a:prstGeom>
        </p:spPr>
        <p:txBody>
          <a:bodyPr/>
          <a:lstStyle/>
          <a:p>
            <a:r>
              <a:rPr lang="en-US" dirty="0"/>
              <a:t>COPYRIGHT LAND GRANT UNIVERSITY TAX EDUCATION FOUNDATION 2023</a:t>
            </a:r>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defRPr>
                <a:solidFill>
                  <a:schemeClr val="tx1"/>
                </a:solidFill>
              </a:defRPr>
            </a:lvl1pPr>
          </a:lstStyle>
          <a:p>
            <a:fld id="{3A98EE3D-8CD1-4C3F-BD1C-C98C9596463C}" type="slidenum">
              <a:rPr lang="en-US" smtClean="0"/>
              <a:pPr/>
              <a:t>‹#›</a:t>
            </a:fld>
            <a:endParaRPr lang="en-US"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chemeClr val="tx1"/>
                </a:solidFill>
              </a:defRPr>
            </a:lvl1pPr>
          </a:lstStyle>
          <a:p>
            <a:r>
              <a:rPr lang="en-US" noProof="0" dirty="0"/>
              <a:t>CLICK TO EDIT MASTER TITLE STYLE</a:t>
            </a:r>
          </a:p>
        </p:txBody>
      </p:sp>
    </p:spTree>
    <p:extLst>
      <p:ext uri="{BB962C8B-B14F-4D97-AF65-F5344CB8AC3E}">
        <p14:creationId xmlns:p14="http://schemas.microsoft.com/office/powerpoint/2010/main" val="80808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ext &amp; Picture">
    <p:spTree>
      <p:nvGrpSpPr>
        <p:cNvPr id="1" name=""/>
        <p:cNvGrpSpPr/>
        <p:nvPr/>
      </p:nvGrpSpPr>
      <p:grpSpPr>
        <a:xfrm>
          <a:off x="0" y="0"/>
          <a:ext cx="0" cy="0"/>
          <a:chOff x="0" y="0"/>
          <a:chExt cx="0" cy="0"/>
        </a:xfrm>
      </p:grpSpPr>
      <p:sp>
        <p:nvSpPr>
          <p:cNvPr id="2" name="Title 1"/>
          <p:cNvSpPr>
            <a:spLocks noGrp="1"/>
          </p:cNvSpPr>
          <p:nvPr>
            <p:ph type="title"/>
          </p:nvPr>
        </p:nvSpPr>
        <p:spPr>
          <a:xfrm>
            <a:off x="1097280" y="942871"/>
            <a:ext cx="10058400" cy="587584"/>
          </a:xfrm>
          <a:prstGeom prst="rect">
            <a:avLst/>
          </a:prstGeom>
        </p:spPr>
        <p:txBody>
          <a:bodyPr/>
          <a:lstStyle>
            <a:lvl1pPr>
              <a:defRPr cap="all"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1097280" y="2108201"/>
            <a:ext cx="4998720" cy="3760891"/>
          </a:xfrm>
        </p:spPr>
        <p:txBody>
          <a:bodyPr/>
          <a:lstStyle>
            <a:lvl1pPr>
              <a:buClr>
                <a:schemeClr val="tx1"/>
              </a:buClr>
              <a:defRPr sz="2400">
                <a:solidFill>
                  <a:schemeClr val="tx1"/>
                </a:solidFill>
              </a:defRPr>
            </a:lvl1pPr>
            <a:lvl2pPr>
              <a:buClr>
                <a:schemeClr val="tx1"/>
              </a:buClr>
              <a:defRPr sz="2200">
                <a:solidFill>
                  <a:schemeClr val="tx1"/>
                </a:solidFill>
              </a:defRPr>
            </a:lvl2pPr>
            <a:lvl3pPr>
              <a:buClr>
                <a:schemeClr val="tx1"/>
              </a:buClr>
              <a:defRPr sz="2000">
                <a:solidFill>
                  <a:schemeClr val="tx1"/>
                </a:solidFill>
              </a:defRPr>
            </a:lvl3pPr>
            <a:lvl4pPr>
              <a:buClr>
                <a:schemeClr val="tx1"/>
              </a:buClr>
              <a:defRPr sz="1800">
                <a:solidFill>
                  <a:schemeClr val="tx1"/>
                </a:solidFill>
              </a:defRPr>
            </a:lvl4pPr>
            <a:lvl5pPr>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solidFill>
              </a:defRPr>
            </a:lvl1pPr>
          </a:lstStyle>
          <a:p>
            <a:fld id="{179A9A4E-4C82-4D44-9372-C31BB3818094}" type="slidenum">
              <a:rPr lang="en-US" smtClean="0"/>
              <a:pPr/>
              <a:t>‹#›</a:t>
            </a:fld>
            <a:endParaRPr lang="en-US" dirty="0"/>
          </a:p>
        </p:txBody>
      </p:sp>
      <p:sp>
        <p:nvSpPr>
          <p:cNvPr id="5" name="Picture Placeholder 4">
            <a:extLst>
              <a:ext uri="{FF2B5EF4-FFF2-40B4-BE49-F238E27FC236}">
                <a16:creationId xmlns:a16="http://schemas.microsoft.com/office/drawing/2014/main" id="{BCAC0453-1185-AAAC-2C15-CBF8B3EA53C6}"/>
              </a:ext>
            </a:extLst>
          </p:cNvPr>
          <p:cNvSpPr>
            <a:spLocks noGrp="1"/>
          </p:cNvSpPr>
          <p:nvPr>
            <p:ph type="pic" sz="quarter" idx="10"/>
          </p:nvPr>
        </p:nvSpPr>
        <p:spPr>
          <a:xfrm>
            <a:off x="6305551" y="2108200"/>
            <a:ext cx="5340110" cy="3760891"/>
          </a:xfrm>
        </p:spPr>
        <p:txBody>
          <a:bodyPr/>
          <a:lstStyle/>
          <a:p>
            <a:r>
              <a:rPr lang="en-US"/>
              <a:t>Click icon to add picture</a:t>
            </a:r>
          </a:p>
        </p:txBody>
      </p:sp>
    </p:spTree>
    <p:extLst>
      <p:ext uri="{BB962C8B-B14F-4D97-AF65-F5344CB8AC3E}">
        <p14:creationId xmlns:p14="http://schemas.microsoft.com/office/powerpoint/2010/main" val="329236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942871"/>
            <a:ext cx="10058400" cy="587584"/>
          </a:xfrm>
          <a:prstGeom prst="rect">
            <a:avLst/>
          </a:prstGeom>
        </p:spPr>
        <p:txBody>
          <a:bodyPr/>
          <a:lstStyle>
            <a:lvl1pPr>
              <a:defRPr cap="all" baseline="0">
                <a:solidFill>
                  <a:schemeClr val="tx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3D6DC7-A8B0-4417-B9FC-47487C66A6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1097279" y="6446838"/>
            <a:ext cx="6818262"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defRPr/>
            </a:pPr>
            <a:fld id="{E2C8FA97-D6AA-40CE-AC7E-2715CEC4EE90}" type="slidenum">
              <a:rPr lang="en-US" sz="1200" smtClean="0">
                <a:latin typeface="Calibri" panose="020F0502020204030204"/>
              </a:rPr>
              <a:pPr>
                <a:defRPr/>
              </a:pPr>
              <a:t>‹#›</a:t>
            </a:fld>
            <a:endParaRPr lang="en-US" sz="1200" dirty="0">
              <a:latin typeface="Calibri" panose="020F0502020204030204"/>
            </a:endParaRPr>
          </a:p>
        </p:txBody>
      </p:sp>
    </p:spTree>
    <p:extLst>
      <p:ext uri="{BB962C8B-B14F-4D97-AF65-F5344CB8AC3E}">
        <p14:creationId xmlns:p14="http://schemas.microsoft.com/office/powerpoint/2010/main" val="77784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a:xfrm>
            <a:off x="1097279" y="6446838"/>
            <a:ext cx="6818262" cy="365125"/>
          </a:xfrm>
          <a:prstGeom prst="rect">
            <a:avLst/>
          </a:prstGeom>
        </p:spPr>
        <p:txBody>
          <a:bodyPr/>
          <a:lstStyle/>
          <a:p>
            <a:endParaRPr lang="en-US"/>
          </a:p>
        </p:txBody>
      </p:sp>
      <p:pic>
        <p:nvPicPr>
          <p:cNvPr id="8" name="Picture 7" descr="A picture containing screenshot, text&#10;&#10;Description automatically generated">
            <a:extLst>
              <a:ext uri="{FF2B5EF4-FFF2-40B4-BE49-F238E27FC236}">
                <a16:creationId xmlns:a16="http://schemas.microsoft.com/office/drawing/2014/main" id="{76AFF077-D72A-A1D2-E0FF-4FC90D9584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7B9986C2-CC94-44E3-8A7C-93F820B15DB1}" type="slidenum">
              <a:rPr lang="en-US" smtClean="0"/>
              <a:t>‹#›</a:t>
            </a:fld>
            <a:endParaRPr lang="en-US"/>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a:p>
        </p:txBody>
      </p:sp>
      <p:sp>
        <p:nvSpPr>
          <p:cNvPr id="3" name="Subtitle 2"/>
          <p:cNvSpPr>
            <a:spLocks noGrp="1"/>
          </p:cNvSpPr>
          <p:nvPr>
            <p:ph type="subTitle" idx="1" hasCustomPrompt="1"/>
          </p:nvPr>
        </p:nvSpPr>
        <p:spPr>
          <a:xfrm>
            <a:off x="1100051" y="4645152"/>
            <a:ext cx="5849389" cy="1143000"/>
          </a:xfrm>
        </p:spPr>
        <p:txBody>
          <a:bodyPr lIns="91440" rIns="91440">
            <a:normAutofit/>
          </a:bodyPr>
          <a:lstStyle>
            <a:lvl1pPr marL="0" indent="0" algn="l">
              <a:buNone/>
              <a:defRPr sz="2400" cap="none" spc="200" baseline="0">
                <a:solidFill>
                  <a:schemeClr val="tx1"/>
                </a:solidFill>
                <a:latin typeface="Arial Nova" panose="020B05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2" name="Title 1"/>
          <p:cNvSpPr>
            <a:spLocks noGrp="1"/>
          </p:cNvSpPr>
          <p:nvPr>
            <p:ph type="ctrTitle" hasCustomPrompt="1"/>
          </p:nvPr>
        </p:nvSpPr>
        <p:spPr>
          <a:xfrm>
            <a:off x="1097280" y="758952"/>
            <a:ext cx="5852160" cy="3566160"/>
          </a:xfrm>
          <a:prstGeom prst="rect">
            <a:avLst/>
          </a:prstGeom>
        </p:spPr>
        <p:txBody>
          <a:bodyPr anchor="b">
            <a:normAutofit/>
          </a:bodyPr>
          <a:lstStyle>
            <a:lvl1pPr algn="l">
              <a:lnSpc>
                <a:spcPct val="90000"/>
              </a:lnSpc>
              <a:defRPr sz="6600" cap="none" spc="-50" baseline="0">
                <a:solidFill>
                  <a:schemeClr val="tx1"/>
                </a:solidFill>
                <a:latin typeface="Arial Nova" panose="020B0504020202020204" pitchFamily="34" charset="0"/>
              </a:defRPr>
            </a:lvl1pPr>
          </a:lstStyle>
          <a:p>
            <a:r>
              <a:rPr lang="en-US" noProof="0" dirty="0"/>
              <a:t>Click To Edit Master Title Style</a:t>
            </a:r>
          </a:p>
        </p:txBody>
      </p:sp>
      <p:sp>
        <p:nvSpPr>
          <p:cNvPr id="9" name="Picture Placeholder 8">
            <a:extLst>
              <a:ext uri="{FF2B5EF4-FFF2-40B4-BE49-F238E27FC236}">
                <a16:creationId xmlns:a16="http://schemas.microsoft.com/office/drawing/2014/main" id="{5BF18B21-7435-BAC5-A192-072809BF8FE7}"/>
              </a:ext>
            </a:extLst>
          </p:cNvPr>
          <p:cNvSpPr>
            <a:spLocks noGrp="1"/>
          </p:cNvSpPr>
          <p:nvPr>
            <p:ph type="pic" sz="quarter" idx="13"/>
          </p:nvPr>
        </p:nvSpPr>
        <p:spPr>
          <a:xfrm>
            <a:off x="6949440" y="758191"/>
            <a:ext cx="4239260" cy="3566159"/>
          </a:xfrm>
        </p:spPr>
        <p:txBody>
          <a:bodyPr/>
          <a:lstStyle/>
          <a:p>
            <a:endParaRPr lang="en-US" dirty="0"/>
          </a:p>
        </p:txBody>
      </p:sp>
    </p:spTree>
    <p:extLst>
      <p:ext uri="{BB962C8B-B14F-4D97-AF65-F5344CB8AC3E}">
        <p14:creationId xmlns:p14="http://schemas.microsoft.com/office/powerpoint/2010/main" val="76786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1600" b="0" i="0" u="none" strike="noStrike" kern="1200" cap="none" spc="0" normalizeH="0" baseline="0" noProof="0" dirty="0">
              <a:ln>
                <a:noFill/>
              </a:ln>
              <a:solidFill>
                <a:srgbClr val="FFFFFF"/>
              </a:solidFill>
              <a:effectLst/>
              <a:uLnTx/>
              <a:uFillTx/>
              <a:latin typeface="Century Gothic"/>
              <a:ea typeface="+mn-ea"/>
              <a:cs typeface="+mn-cs"/>
              <a:sym typeface="Helvetica Neue Medium"/>
            </a:endParaRPr>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sz="3200" b="0">
                <a:solidFill>
                  <a:srgbClr val="E8ECF2"/>
                </a:solidFill>
                <a:latin typeface="+mn-lt"/>
                <a:ea typeface="+mn-ea"/>
                <a:cs typeface="+mn-cs"/>
                <a:sym typeface="Helvetica Neue Medium"/>
              </a:defRPr>
            </a:pPr>
            <a:endParaRPr kumimoji="0" lang="en-US" sz="1600" b="0" i="0" u="none" strike="noStrike" kern="1200" cap="none" spc="0" normalizeH="0" baseline="0" noProof="0" dirty="0">
              <a:ln>
                <a:noFill/>
              </a:ln>
              <a:solidFill>
                <a:srgbClr val="E8ECF2"/>
              </a:solidFill>
              <a:effectLst/>
              <a:uLnTx/>
              <a:uFillTx/>
              <a:latin typeface="Century Gothic"/>
              <a:ea typeface="+mn-ea"/>
              <a:cs typeface="+mn-cs"/>
              <a:sym typeface="Helvetica Neue Medium"/>
            </a:endParaRPr>
          </a:p>
        </p:txBody>
      </p:sp>
      <p:sp>
        <p:nvSpPr>
          <p:cNvPr id="3" name="Content Placeholder 2"/>
          <p:cNvSpPr>
            <a:spLocks noGrp="1"/>
          </p:cNvSpPr>
          <p:nvPr>
            <p:ph idx="1"/>
          </p:nvPr>
        </p:nvSpPr>
        <p:spPr/>
        <p:txBody>
          <a:bodyPr/>
          <a:lstStyle>
            <a:lvl1pPr marL="91440" indent="-91440">
              <a:buClr>
                <a:schemeClr val="tx1"/>
              </a:buClr>
              <a:buFont typeface="Wingdings" panose="05000000000000000000" pitchFamily="2" charset="2"/>
              <a:buChar char="§"/>
              <a:defRPr>
                <a:solidFill>
                  <a:schemeClr val="tx1"/>
                </a:solidFill>
              </a:defRPr>
            </a:lvl1pPr>
            <a:lvl2pPr marL="576263" indent="-182563">
              <a:buClr>
                <a:schemeClr val="tx1"/>
              </a:buClr>
              <a:buFont typeface="Wingdings" panose="05000000000000000000" pitchFamily="2" charset="2"/>
              <a:buChar char="§"/>
              <a:defRPr>
                <a:solidFill>
                  <a:schemeClr val="tx1"/>
                </a:solidFill>
              </a:defRPr>
            </a:lvl2pPr>
            <a:lvl3pPr marL="914400" indent="-182563">
              <a:buClr>
                <a:schemeClr val="tx1"/>
              </a:buClr>
              <a:buFont typeface="Wingdings" panose="05000000000000000000" pitchFamily="2" charset="2"/>
              <a:buChar char="§"/>
              <a:defRPr>
                <a:solidFill>
                  <a:schemeClr val="tx1"/>
                </a:solidFill>
              </a:defRPr>
            </a:lvl3pPr>
            <a:lvl4pPr marL="1143000" indent="-182563">
              <a:buClr>
                <a:schemeClr val="tx1"/>
              </a:buClr>
              <a:buFont typeface="Wingdings" panose="05000000000000000000" pitchFamily="2" charset="2"/>
              <a:buChar char="§"/>
              <a:defRPr>
                <a:solidFill>
                  <a:schemeClr val="tx1"/>
                </a:solidFill>
              </a:defRPr>
            </a:lvl4pPr>
            <a:lvl5pPr marL="1431925" indent="-182563">
              <a:buClr>
                <a:schemeClr val="tx1"/>
              </a:buClr>
              <a:buFont typeface="Wingdings" panose="05000000000000000000" pitchFamily="2" charset="2"/>
              <a:buChar cha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FFFFFF"/>
                </a:solidFill>
                <a:effectLst/>
                <a:uLnTx/>
                <a:uFillTx/>
                <a:latin typeface="Century Gothic"/>
                <a:ea typeface="+mn-ea"/>
                <a:cs typeface="+mn-cs"/>
              </a:rPr>
              <a:t>COPYRIGHT LAND GRANT UNIVERSITY TAX EDUCATION FOUNDATION 2020</a:t>
            </a:r>
            <a:endParaRPr kumimoji="0" lang="en-US" sz="900" b="0" i="0" u="none" strike="noStrike" kern="1200" cap="all" spc="0" normalizeH="0" baseline="0" noProof="0" dirty="0">
              <a:ln>
                <a:noFill/>
              </a:ln>
              <a:solidFill>
                <a:srgbClr val="FFFFFF"/>
              </a:solidFill>
              <a:effectLst/>
              <a:uLnTx/>
              <a:uFillTx/>
              <a:latin typeface="Century Gothic"/>
              <a:ea typeface="+mn-ea"/>
              <a:cs typeface="+mn-cs"/>
            </a:endParaRP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defRPr>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845EAA48-3034-4901-AC64-284DB90AC8D0}"/>
              </a:ext>
            </a:extLst>
          </p:cNvPr>
          <p:cNvSpPr>
            <a:spLocks noGrp="1"/>
          </p:cNvSpPr>
          <p:nvPr>
            <p:ph type="body" sz="quarter" idx="13" hasCustomPrompt="1"/>
          </p:nvPr>
        </p:nvSpPr>
        <p:spPr>
          <a:xfrm>
            <a:off x="10034588" y="744538"/>
            <a:ext cx="1120775" cy="198437"/>
          </a:xfrm>
        </p:spPr>
        <p:style>
          <a:lnRef idx="2">
            <a:schemeClr val="accent1"/>
          </a:lnRef>
          <a:fillRef idx="1">
            <a:schemeClr val="lt1"/>
          </a:fillRef>
          <a:effectRef idx="0">
            <a:schemeClr val="accent1"/>
          </a:effectRef>
          <a:fontRef idx="minor">
            <a:schemeClr val="dk1"/>
          </a:fontRef>
        </p:style>
        <p:txBody>
          <a:bodyPr>
            <a:noAutofit/>
          </a:bodyPr>
          <a:lstStyle>
            <a:lvl1pPr>
              <a:defRPr sz="2000"/>
            </a:lvl1pPr>
          </a:lstStyle>
          <a:p>
            <a:pPr lvl="0"/>
            <a:r>
              <a:rPr lang="en-US" dirty="0"/>
              <a:t>page</a:t>
            </a:r>
          </a:p>
        </p:txBody>
      </p:sp>
    </p:spTree>
    <p:extLst>
      <p:ext uri="{BB962C8B-B14F-4D97-AF65-F5344CB8AC3E}">
        <p14:creationId xmlns:p14="http://schemas.microsoft.com/office/powerpoint/2010/main" val="1816599306"/>
      </p:ext>
    </p:extLst>
  </p:cSld>
  <p:clrMapOvr>
    <a:masterClrMapping/>
  </p:clrMapOvr>
  <mc:AlternateContent xmlns:mc="http://schemas.openxmlformats.org/markup-compatibility/2006" xmlns:p14="http://schemas.microsoft.com/office/powerpoint/2010/main">
    <mc:Choice Requires="p14">
      <p:transition spd="slow" p14:dur="2000" advClick="0" advTm="73000"/>
    </mc:Choice>
    <mc:Fallback xmlns="">
      <p:transition spd="slow" advClick="0" advTm="7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defTabSz="914400">
              <a:defRPr/>
            </a:pPr>
            <a:fld id="{B83D6DC7-A8B0-4417-B9FC-47487C66A6F3}" type="datetimeFigureOut">
              <a:rPr lang="en-US" sz="1200" smtClean="0">
                <a:solidFill>
                  <a:prstClr val="black">
                    <a:tint val="75000"/>
                  </a:prstClr>
                </a:solidFill>
                <a:latin typeface="Calibri" panose="020F0502020204030204"/>
              </a:rPr>
              <a:pPr algn="l" defTabSz="914400">
                <a:defRPr/>
              </a:pPr>
              <a:t>6/3/2024</a:t>
            </a:fld>
            <a:endParaRPr lang="en-US" sz="1200">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algn="ctr" defTabSz="914400">
              <a:defRPr/>
            </a:pPr>
            <a:endParaRPr lang="en-US" sz="1200" cap="none">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algn="r" defTabSz="914400">
              <a:defRPr/>
            </a:pPr>
            <a:fld id="{E2C8FA97-D6AA-40CE-AC7E-2715CEC4EE90}" type="slidenum">
              <a:rPr lang="en-US" sz="1200" smtClean="0">
                <a:solidFill>
                  <a:prstClr val="black">
                    <a:tint val="75000"/>
                  </a:prstClr>
                </a:solidFill>
                <a:latin typeface="Calibri" panose="020F0502020204030204"/>
              </a:rPr>
              <a:pPr algn="r" defTabSz="914400">
                <a:defRPr/>
              </a:pPr>
              <a:t>‹#›</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76337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3D6DC7-A8B0-4417-B9FC-47487C66A6F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8FA97-D6AA-40CE-AC7E-2715CEC4EE9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150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screenshot&#10;&#10;Description automatically generated">
            <a:extLst>
              <a:ext uri="{FF2B5EF4-FFF2-40B4-BE49-F238E27FC236}">
                <a16:creationId xmlns:a16="http://schemas.microsoft.com/office/drawing/2014/main" id="{66636D95-49D8-FA89-193E-9CDF56DEE6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1411990" y="6492875"/>
            <a:ext cx="780010" cy="365125"/>
          </a:xfrm>
          <a:prstGeom prst="rect">
            <a:avLst/>
          </a:prstGeom>
        </p:spPr>
        <p:txBody>
          <a:bodyPr vert="horz" lIns="91440" tIns="45720" rIns="91440" bIns="45720" rtlCol="0" anchor="ctr"/>
          <a:lstStyle>
            <a:lvl1pPr algn="r">
              <a:defRPr sz="1050">
                <a:solidFill>
                  <a:schemeClr val="tx1"/>
                </a:solidFill>
              </a:defRPr>
            </a:lvl1pPr>
          </a:lstStyle>
          <a:p>
            <a:fld id="{3A98EE3D-8CD1-4C3F-BD1C-C98C9596463C}" type="slidenum">
              <a:rPr lang="en-US" smtClean="0"/>
              <a:pPr/>
              <a:t>‹#›</a:t>
            </a:fld>
            <a:endParaRPr lang="en-US" dirty="0"/>
          </a:p>
        </p:txBody>
      </p:sp>
      <p:sp>
        <p:nvSpPr>
          <p:cNvPr id="7" name="Title Placeholder 6">
            <a:extLst>
              <a:ext uri="{FF2B5EF4-FFF2-40B4-BE49-F238E27FC236}">
                <a16:creationId xmlns:a16="http://schemas.microsoft.com/office/drawing/2014/main" id="{2BF59FBF-3ECF-19BB-2727-A85420B27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22127953"/>
      </p:ext>
    </p:extLst>
  </p:cSld>
  <p:clrMap bg1="lt1" tx1="dk1" bg2="lt2" tx2="dk2" accent1="accent1" accent2="accent2" accent3="accent3" accent4="accent4" accent5="accent5" accent6="accent6" hlink="hlink" folHlink="folHlink"/>
  <p:sldLayoutIdLst>
    <p:sldLayoutId id="2147483662" r:id="rId1"/>
    <p:sldLayoutId id="2147483695" r:id="rId2"/>
    <p:sldLayoutId id="2147483661" r:id="rId3"/>
    <p:sldLayoutId id="2147483677" r:id="rId4"/>
    <p:sldLayoutId id="2147483696" r:id="rId5"/>
    <p:sldLayoutId id="2147483697" r:id="rId6"/>
    <p:sldLayoutId id="2147483698" r:id="rId7"/>
    <p:sldLayoutId id="2147483711" r:id="rId8"/>
    <p:sldLayoutId id="2147483712" r:id="rId9"/>
  </p:sldLayoutIdLst>
  <p:hf hdr="0" dt="0"/>
  <p:txStyles>
    <p:titleStyle>
      <a:lvl1pPr algn="l" defTabSz="914400" rtl="0" eaLnBrk="1" latinLnBrk="0" hangingPunct="1">
        <a:lnSpc>
          <a:spcPct val="90000"/>
        </a:lnSpc>
        <a:spcBef>
          <a:spcPct val="0"/>
        </a:spcBef>
        <a:buNone/>
        <a:defRPr sz="2800" kern="1200" cap="all" spc="-50" baseline="0">
          <a:solidFill>
            <a:schemeClr val="tx1"/>
          </a:solidFill>
          <a:latin typeface="Arial Nova" panose="020B0504020202020204" pitchFamily="34" charset="0"/>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Wingdings" pitchFamily="2" charset="2"/>
        <a:buChar char="§"/>
        <a:defRPr sz="2400" kern="1200">
          <a:solidFill>
            <a:schemeClr val="tx1"/>
          </a:solidFill>
          <a:latin typeface="Arial Nova" panose="020B0504020202020204" pitchFamily="34" charset="0"/>
          <a:ea typeface="+mn-ea"/>
          <a:cs typeface="+mn-cs"/>
        </a:defRPr>
      </a:lvl1pPr>
      <a:lvl2pPr marL="384048" indent="-182880" algn="l" defTabSz="914400" rtl="0" eaLnBrk="1" latinLnBrk="0" hangingPunct="1">
        <a:lnSpc>
          <a:spcPct val="100000"/>
        </a:lnSpc>
        <a:spcBef>
          <a:spcPts val="200"/>
        </a:spcBef>
        <a:spcAft>
          <a:spcPts val="400"/>
        </a:spcAft>
        <a:buClrTx/>
        <a:buFont typeface="Wingdings" pitchFamily="2" charset="2"/>
        <a:buChar char="§"/>
        <a:defRPr sz="2200" kern="1200">
          <a:solidFill>
            <a:schemeClr val="tx1"/>
          </a:solidFill>
          <a:latin typeface="Arial Nova" panose="020B0504020202020204" pitchFamily="34" charset="0"/>
          <a:ea typeface="+mn-ea"/>
          <a:cs typeface="+mn-cs"/>
        </a:defRPr>
      </a:lvl2pPr>
      <a:lvl3pPr marL="566928" indent="-182880" algn="l" defTabSz="914400" rtl="0" eaLnBrk="1" latinLnBrk="0" hangingPunct="1">
        <a:lnSpc>
          <a:spcPct val="100000"/>
        </a:lnSpc>
        <a:spcBef>
          <a:spcPts val="200"/>
        </a:spcBef>
        <a:spcAft>
          <a:spcPts val="400"/>
        </a:spcAft>
        <a:buClrTx/>
        <a:buFont typeface="Wingdings" pitchFamily="2" charset="2"/>
        <a:buChar char="§"/>
        <a:defRPr sz="2000" kern="1200">
          <a:solidFill>
            <a:schemeClr val="tx1"/>
          </a:solidFill>
          <a:latin typeface="Arial Nova" panose="020B0504020202020204" pitchFamily="34" charset="0"/>
          <a:ea typeface="+mn-ea"/>
          <a:cs typeface="+mn-cs"/>
        </a:defRPr>
      </a:lvl3pPr>
      <a:lvl4pPr marL="749808" indent="-182880" algn="l" defTabSz="914400" rtl="0" eaLnBrk="1" latinLnBrk="0" hangingPunct="1">
        <a:lnSpc>
          <a:spcPct val="100000"/>
        </a:lnSpc>
        <a:spcBef>
          <a:spcPts val="200"/>
        </a:spcBef>
        <a:spcAft>
          <a:spcPts val="400"/>
        </a:spcAft>
        <a:buClrTx/>
        <a:buFont typeface="Wingdings" pitchFamily="2" charset="2"/>
        <a:buChar char="§"/>
        <a:defRPr sz="1800" kern="1200">
          <a:solidFill>
            <a:schemeClr val="tx1"/>
          </a:solidFill>
          <a:latin typeface="Arial Nova" panose="020B0504020202020204" pitchFamily="34" charset="0"/>
          <a:ea typeface="+mn-ea"/>
          <a:cs typeface="+mn-cs"/>
        </a:defRPr>
      </a:lvl4pPr>
      <a:lvl5pPr marL="932688" indent="-182880" algn="l" defTabSz="914400" rtl="0" eaLnBrk="1" latinLnBrk="0" hangingPunct="1">
        <a:lnSpc>
          <a:spcPct val="100000"/>
        </a:lnSpc>
        <a:spcBef>
          <a:spcPts val="200"/>
        </a:spcBef>
        <a:spcAft>
          <a:spcPts val="400"/>
        </a:spcAft>
        <a:buClrTx/>
        <a:buFont typeface="Wingdings" pitchFamily="2" charset="2"/>
        <a:buChar char="§"/>
        <a:defRPr sz="1800" kern="1200">
          <a:solidFill>
            <a:schemeClr val="tx1"/>
          </a:solidFill>
          <a:latin typeface="Arial Nova" panose="020B05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ases.justia.com/federal/district-courts/alabama/alndce/5:2022cv01448/183445/51/0.pdf?ts=1709398196"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boiefiling.fincen.gov/help" TargetMode="External"/><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fincen.gov/boi-faqs" TargetMode="External"/><Relationship Id="rId2" Type="http://schemas.openxmlformats.org/officeDocument/2006/relationships/hyperlink" Target="https://www.fincen.gov/boi/small-entity-compliance-guide" TargetMode="Externa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0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7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90.png"/><Relationship Id="rId4" Type="http://schemas.openxmlformats.org/officeDocument/2006/relationships/image" Target="../media/image60.png"/><Relationship Id="rId9" Type="http://schemas.openxmlformats.org/officeDocument/2006/relationships/customXml" Target="../ink/ink4.xml"/><Relationship Id="rId14" Type="http://schemas.openxmlformats.org/officeDocument/2006/relationships/image" Target="../media/image11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120.png"/><Relationship Id="rId7" Type="http://schemas.openxmlformats.org/officeDocument/2006/relationships/image" Target="../media/image140.png"/><Relationship Id="rId2" Type="http://schemas.openxmlformats.org/officeDocument/2006/relationships/customXml" Target="../ink/ink7.xml"/><Relationship Id="rId1" Type="http://schemas.openxmlformats.org/officeDocument/2006/relationships/slideLayout" Target="../slideLayouts/slideLayout8.xml"/><Relationship Id="rId6" Type="http://schemas.openxmlformats.org/officeDocument/2006/relationships/customXml" Target="../ink/ink9.xml"/><Relationship Id="rId5" Type="http://schemas.openxmlformats.org/officeDocument/2006/relationships/image" Target="../media/image130.png"/><Relationship Id="rId4" Type="http://schemas.openxmlformats.org/officeDocument/2006/relationships/customXml" Target="../ink/ink8.xml"/><Relationship Id="rId9" Type="http://schemas.openxmlformats.org/officeDocument/2006/relationships/image" Target="../media/image150.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231.png"/><Relationship Id="rId5" Type="http://schemas.openxmlformats.org/officeDocument/2006/relationships/customXml" Target="../ink/ink12.xml"/><Relationship Id="rId10" Type="http://schemas.openxmlformats.org/officeDocument/2006/relationships/image" Target="../media/image250.png"/><Relationship Id="rId4" Type="http://schemas.openxmlformats.org/officeDocument/2006/relationships/image" Target="../media/image221.png"/><Relationship Id="rId9" Type="http://schemas.openxmlformats.org/officeDocument/2006/relationships/customXml" Target="../ink/ink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20.xml"/><Relationship Id="rId3" Type="http://schemas.openxmlformats.org/officeDocument/2006/relationships/customXml" Target="../ink/ink15.xml"/><Relationship Id="rId7" Type="http://schemas.openxmlformats.org/officeDocument/2006/relationships/customXml" Target="../ink/ink17.xml"/><Relationship Id="rId12" Type="http://schemas.openxmlformats.org/officeDocument/2006/relationships/image" Target="../media/image33.pn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90.png"/><Relationship Id="rId11" Type="http://schemas.openxmlformats.org/officeDocument/2006/relationships/customXml" Target="../ink/ink19.xml"/><Relationship Id="rId5" Type="http://schemas.openxmlformats.org/officeDocument/2006/relationships/customXml" Target="../ink/ink16.xml"/><Relationship Id="rId15" Type="http://schemas.openxmlformats.org/officeDocument/2006/relationships/customXml" Target="../ink/ink21.xml"/><Relationship Id="rId10" Type="http://schemas.openxmlformats.org/officeDocument/2006/relationships/image" Target="../media/image32.png"/><Relationship Id="rId4" Type="http://schemas.openxmlformats.org/officeDocument/2006/relationships/image" Target="../media/image280.png"/><Relationship Id="rId9" Type="http://schemas.openxmlformats.org/officeDocument/2006/relationships/customXml" Target="../ink/ink18.xml"/><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customXml" Target="../ink/ink22.xml"/><Relationship Id="rId7" Type="http://schemas.openxmlformats.org/officeDocument/2006/relationships/customXml" Target="../ink/ink24.xml"/><Relationship Id="rId12"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60.png"/><Relationship Id="rId11" Type="http://schemas.openxmlformats.org/officeDocument/2006/relationships/customXml" Target="../ink/ink26.xml"/><Relationship Id="rId5" Type="http://schemas.openxmlformats.org/officeDocument/2006/relationships/customXml" Target="../ink/ink23.xml"/><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customXml" Target="../ink/ink25.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hyperlink" Target="https://www.irs.gov/pub/irs-drop/rp-22-32.pdf" TargetMode="Externa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5051E2-55A7-7472-F0B9-89FCBDE91814}"/>
              </a:ext>
            </a:extLst>
          </p:cNvPr>
          <p:cNvSpPr>
            <a:spLocks noGrp="1"/>
          </p:cNvSpPr>
          <p:nvPr>
            <p:ph type="sldNum" sz="quarter" idx="12"/>
          </p:nvPr>
        </p:nvSpPr>
        <p:spPr/>
        <p:txBody>
          <a:bodyPr/>
          <a:lstStyle/>
          <a:p>
            <a:fld id="{3A98EE3D-8CD1-4C3F-BD1C-C98C9596463C}" type="slidenum">
              <a:rPr lang="en-US" noProof="0" smtClean="0"/>
              <a:pPr/>
              <a:t>1</a:t>
            </a:fld>
            <a:endParaRPr lang="en-US" noProof="0" dirty="0"/>
          </a:p>
        </p:txBody>
      </p:sp>
      <p:sp>
        <p:nvSpPr>
          <p:cNvPr id="5" name="Title 4">
            <a:extLst>
              <a:ext uri="{FF2B5EF4-FFF2-40B4-BE49-F238E27FC236}">
                <a16:creationId xmlns:a16="http://schemas.microsoft.com/office/drawing/2014/main" id="{B747340A-0662-7846-107A-AE9368F612B2}"/>
              </a:ext>
            </a:extLst>
          </p:cNvPr>
          <p:cNvSpPr>
            <a:spLocks noGrp="1"/>
          </p:cNvSpPr>
          <p:nvPr>
            <p:ph type="ctrTitle"/>
          </p:nvPr>
        </p:nvSpPr>
        <p:spPr>
          <a:xfrm>
            <a:off x="975758" y="2374758"/>
            <a:ext cx="3669434" cy="2108483"/>
          </a:xfrm>
        </p:spPr>
        <p:txBody>
          <a:bodyPr>
            <a:noAutofit/>
          </a:bodyPr>
          <a:lstStyle/>
          <a:p>
            <a:r>
              <a:rPr lang="en-US" sz="3600" b="1" cap="none" dirty="0"/>
              <a:t>2024 and Beyond: Ag Tax Update and the Corporate Transparency Act</a:t>
            </a:r>
          </a:p>
        </p:txBody>
      </p:sp>
      <p:sp>
        <p:nvSpPr>
          <p:cNvPr id="6" name="Subtitle 5">
            <a:extLst>
              <a:ext uri="{FF2B5EF4-FFF2-40B4-BE49-F238E27FC236}">
                <a16:creationId xmlns:a16="http://schemas.microsoft.com/office/drawing/2014/main" id="{D7F20A47-AA2F-8E00-11D6-40F1C06E04A4}"/>
              </a:ext>
            </a:extLst>
          </p:cNvPr>
          <p:cNvSpPr>
            <a:spLocks noGrp="1"/>
          </p:cNvSpPr>
          <p:nvPr>
            <p:ph type="subTitle" idx="1"/>
          </p:nvPr>
        </p:nvSpPr>
        <p:spPr>
          <a:xfrm>
            <a:off x="1066800" y="4821868"/>
            <a:ext cx="10058400" cy="1143000"/>
          </a:xfrm>
        </p:spPr>
        <p:txBody>
          <a:bodyPr>
            <a:normAutofit fontScale="85000" lnSpcReduction="20000"/>
          </a:bodyPr>
          <a:lstStyle/>
          <a:p>
            <a:pPr>
              <a:spcBef>
                <a:spcPts val="0"/>
              </a:spcBef>
              <a:spcAft>
                <a:spcPts val="0"/>
              </a:spcAft>
            </a:pPr>
            <a:r>
              <a:rPr lang="en-US" dirty="0"/>
              <a:t>11</a:t>
            </a:r>
            <a:r>
              <a:rPr lang="en-US" baseline="30000" dirty="0"/>
              <a:t>th</a:t>
            </a:r>
            <a:r>
              <a:rPr lang="en-US" dirty="0"/>
              <a:t> Annual Mid-South Agricultural &amp; Environmental Law conference</a:t>
            </a:r>
          </a:p>
          <a:p>
            <a:pPr>
              <a:spcBef>
                <a:spcPts val="0"/>
              </a:spcBef>
              <a:spcAft>
                <a:spcPts val="0"/>
              </a:spcAft>
            </a:pPr>
            <a:endParaRPr lang="en-US" dirty="0"/>
          </a:p>
          <a:p>
            <a:pPr>
              <a:spcBef>
                <a:spcPts val="0"/>
              </a:spcBef>
              <a:spcAft>
                <a:spcPts val="0"/>
              </a:spcAft>
            </a:pPr>
            <a:r>
              <a:rPr lang="en-US" b="1" dirty="0"/>
              <a:t>June 7, 2024</a:t>
            </a:r>
          </a:p>
        </p:txBody>
      </p:sp>
      <p:pic>
        <p:nvPicPr>
          <p:cNvPr id="10" name="Picture 9" descr="A farm with a large green field&#10;&#10;Description automatically generated with medium confidence">
            <a:extLst>
              <a:ext uri="{FF2B5EF4-FFF2-40B4-BE49-F238E27FC236}">
                <a16:creationId xmlns:a16="http://schemas.microsoft.com/office/drawing/2014/main" id="{1B74DC95-149F-69B1-9F13-6FED44A1C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144" y="1044694"/>
            <a:ext cx="6335102" cy="3564551"/>
          </a:xfrm>
          <a:prstGeom prst="rect">
            <a:avLst/>
          </a:prstGeom>
        </p:spPr>
      </p:pic>
    </p:spTree>
    <p:extLst>
      <p:ext uri="{BB962C8B-B14F-4D97-AF65-F5344CB8AC3E}">
        <p14:creationId xmlns:p14="http://schemas.microsoft.com/office/powerpoint/2010/main" val="3617556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But Wait…Is this Law Constitutional?</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a:bodyPr>
          <a:lstStyle/>
          <a:p>
            <a:pPr lvl="2">
              <a:buClr>
                <a:schemeClr val="tx1"/>
              </a:buClr>
              <a:buFont typeface="Wingdings" panose="05000000000000000000" pitchFamily="2" charset="2"/>
              <a:buChar char="§"/>
            </a:pPr>
            <a:r>
              <a:rPr lang="en-US" sz="2400" dirty="0"/>
              <a:t>On March 1, 2024, in the case of </a:t>
            </a:r>
            <a:r>
              <a:rPr lang="en-US" sz="2400" b="1" i="1" dirty="0"/>
              <a:t>National Small Business United v. Yellen</a:t>
            </a:r>
            <a:r>
              <a:rPr lang="en-US" sz="2400" dirty="0"/>
              <a:t>, No. 5:22-cv-01448 (N.D. Ala.), a federal district court in the Northern District of Alabama, Northeastern Division, entered a final declaratory judgment, concluding that the </a:t>
            </a:r>
            <a:r>
              <a:rPr lang="en-US" sz="2400" b="1" dirty="0"/>
              <a:t>Corporate Transparency Act exceeds the Constitution’s limits on Congress’s power </a:t>
            </a:r>
            <a:r>
              <a:rPr lang="en-US" sz="2400" dirty="0"/>
              <a:t>and enjoining the Department of the Treasury and FinCEN from enforcing the CTA against the plaintiffs. </a:t>
            </a:r>
          </a:p>
          <a:p>
            <a:pPr lvl="3">
              <a:buClr>
                <a:schemeClr val="tx1"/>
              </a:buClr>
            </a:pPr>
            <a:r>
              <a:rPr lang="en-US" sz="2200" dirty="0">
                <a:hlinkClick r:id="rId3"/>
              </a:rPr>
              <a:t>https://cases.justia.com/federal/district-courts/alabama/alndce/5:2022cv01448/183445/51/0.pdf?ts=1709398196</a:t>
            </a:r>
            <a:endParaRPr lang="en-US" sz="2200" dirty="0"/>
          </a:p>
          <a:p>
            <a:pPr lvl="2">
              <a:buClr>
                <a:schemeClr val="tx1"/>
              </a:buClr>
              <a:buFont typeface="Wingdings" panose="05000000000000000000" pitchFamily="2" charset="2"/>
              <a:buChar char="§"/>
            </a:pPr>
            <a:r>
              <a:rPr lang="en-US" sz="2400" dirty="0"/>
              <a:t>Court said Congress did not possess the power to pass this law under:</a:t>
            </a:r>
          </a:p>
          <a:p>
            <a:pPr lvl="3">
              <a:buClr>
                <a:schemeClr val="tx1"/>
              </a:buClr>
            </a:pPr>
            <a:r>
              <a:rPr lang="en-US" sz="2000" dirty="0"/>
              <a:t>Foreign Affairs Power</a:t>
            </a:r>
          </a:p>
          <a:p>
            <a:pPr lvl="3">
              <a:buClr>
                <a:schemeClr val="tx1"/>
              </a:buClr>
            </a:pPr>
            <a:r>
              <a:rPr lang="en-US" sz="2000" dirty="0"/>
              <a:t>Commerce Clause OR</a:t>
            </a:r>
          </a:p>
          <a:p>
            <a:pPr lvl="3">
              <a:buClr>
                <a:schemeClr val="tx1"/>
              </a:buClr>
            </a:pPr>
            <a:r>
              <a:rPr lang="en-US" sz="2000" dirty="0"/>
              <a:t>Taxing Power</a:t>
            </a:r>
          </a:p>
          <a:p>
            <a:pPr lvl="3">
              <a:buClr>
                <a:schemeClr val="tx1"/>
              </a:buClr>
            </a:pPr>
            <a:endParaRPr lang="en-US" sz="2200" dirty="0"/>
          </a:p>
          <a:p>
            <a:pPr lvl="2">
              <a:buClr>
                <a:schemeClr val="tx1"/>
              </a:buClr>
              <a:buFont typeface="Wingdings" panose="05000000000000000000" pitchFamily="2" charset="2"/>
              <a:buChar char="§"/>
            </a:pPr>
            <a:endParaRPr lang="en-US" sz="2400" dirty="0"/>
          </a:p>
          <a:p>
            <a:pPr marL="384048" lvl="2" indent="0">
              <a:buClr>
                <a:schemeClr val="tx1"/>
              </a:buClr>
              <a:buNone/>
            </a:pPr>
            <a:endParaRPr lang="en-US" sz="2400" dirty="0"/>
          </a:p>
        </p:txBody>
      </p:sp>
    </p:spTree>
    <p:extLst>
      <p:ext uri="{BB962C8B-B14F-4D97-AF65-F5344CB8AC3E}">
        <p14:creationId xmlns:p14="http://schemas.microsoft.com/office/powerpoint/2010/main" val="170909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Notice of Appeal Filed</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a:bodyPr>
          <a:lstStyle/>
          <a:p>
            <a:pPr lvl="2">
              <a:buClr>
                <a:schemeClr val="tx1"/>
              </a:buClr>
              <a:buFont typeface="Wingdings" panose="05000000000000000000" pitchFamily="2" charset="2"/>
              <a:buChar char="§"/>
            </a:pPr>
            <a:r>
              <a:rPr lang="en-US" sz="2400" dirty="0"/>
              <a:t>The Justice Department, on behalf of the Department of the Treasury, filed a Notice of Appeal on March 11, 2024.</a:t>
            </a:r>
          </a:p>
          <a:p>
            <a:pPr lvl="3">
              <a:buClr>
                <a:schemeClr val="tx1"/>
              </a:buClr>
            </a:pPr>
            <a:r>
              <a:rPr lang="en-US" sz="2000" dirty="0"/>
              <a:t>The Government says that the CTA is within Congress’ broad </a:t>
            </a:r>
            <a:r>
              <a:rPr lang="en-US" sz="2200" dirty="0"/>
              <a:t>powers to regulate commerce, oversee foreign affairs and national security, and impose taxes and related regulations.</a:t>
            </a:r>
          </a:p>
          <a:p>
            <a:pPr marL="384048" lvl="2" indent="0">
              <a:buClr>
                <a:schemeClr val="tx1"/>
              </a:buClr>
              <a:buNone/>
            </a:pPr>
            <a:endParaRPr lang="en-US" sz="2400" dirty="0"/>
          </a:p>
        </p:txBody>
      </p:sp>
      <p:pic>
        <p:nvPicPr>
          <p:cNvPr id="5" name="Picture 4">
            <a:extLst>
              <a:ext uri="{FF2B5EF4-FFF2-40B4-BE49-F238E27FC236}">
                <a16:creationId xmlns:a16="http://schemas.microsoft.com/office/drawing/2014/main" id="{A6464B81-F833-C141-30AA-4DC9A121FE65}"/>
              </a:ext>
            </a:extLst>
          </p:cNvPr>
          <p:cNvPicPr>
            <a:picLocks noChangeAspect="1"/>
          </p:cNvPicPr>
          <p:nvPr/>
        </p:nvPicPr>
        <p:blipFill>
          <a:blip r:embed="rId3"/>
          <a:stretch>
            <a:fillRect/>
          </a:stretch>
        </p:blipFill>
        <p:spPr>
          <a:xfrm>
            <a:off x="2815565" y="3679219"/>
            <a:ext cx="6560870" cy="3147002"/>
          </a:xfrm>
          <a:prstGeom prst="rect">
            <a:avLst/>
          </a:prstGeom>
        </p:spPr>
      </p:pic>
    </p:spTree>
    <p:extLst>
      <p:ext uri="{BB962C8B-B14F-4D97-AF65-F5344CB8AC3E}">
        <p14:creationId xmlns:p14="http://schemas.microsoft.com/office/powerpoint/2010/main" val="342117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What are the Chances of 11</a:t>
            </a:r>
            <a:r>
              <a:rPr lang="en-US" sz="3200" b="1" baseline="30000" dirty="0"/>
              <a:t>th</a:t>
            </a:r>
            <a:r>
              <a:rPr lang="en-US" sz="3200" b="1" dirty="0"/>
              <a:t> Circuit Affirming?</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795780"/>
            <a:ext cx="10800081" cy="4825075"/>
          </a:xfrm>
        </p:spPr>
        <p:txBody>
          <a:bodyPr>
            <a:normAutofit/>
          </a:bodyPr>
          <a:lstStyle/>
          <a:p>
            <a:pPr lvl="2">
              <a:buClr>
                <a:schemeClr val="tx1"/>
              </a:buClr>
              <a:buFont typeface="Wingdings" panose="05000000000000000000" pitchFamily="2" charset="2"/>
              <a:buChar char="§"/>
            </a:pPr>
            <a:r>
              <a:rPr lang="en-US" sz="2400" dirty="0"/>
              <a:t>It is unclear what will happen. Congress’ power under the Commerce Clause is </a:t>
            </a:r>
            <a:r>
              <a:rPr lang="en-US" sz="2400" i="1" dirty="0"/>
              <a:t>very broad</a:t>
            </a:r>
            <a:r>
              <a:rPr lang="en-US" sz="2400" dirty="0"/>
              <a:t>.</a:t>
            </a:r>
          </a:p>
          <a:p>
            <a:pPr lvl="3">
              <a:buClr>
                <a:schemeClr val="tx1"/>
              </a:buClr>
              <a:buFont typeface="Wingdings" panose="05000000000000000000" pitchFamily="2" charset="2"/>
              <a:buChar char="§"/>
            </a:pPr>
            <a:r>
              <a:rPr lang="en-US" sz="2400" dirty="0"/>
              <a:t>In modern times, few laws have been struck down using this argument.</a:t>
            </a:r>
          </a:p>
          <a:p>
            <a:pPr lvl="3">
              <a:buClr>
                <a:schemeClr val="tx1"/>
              </a:buClr>
              <a:buFont typeface="Wingdings" panose="05000000000000000000" pitchFamily="2" charset="2"/>
              <a:buChar char="§"/>
            </a:pPr>
            <a:r>
              <a:rPr lang="en-US" sz="2400" dirty="0"/>
              <a:t>Congress could intervene and restructure the law to address some concerns.</a:t>
            </a:r>
          </a:p>
        </p:txBody>
      </p:sp>
      <p:pic>
        <p:nvPicPr>
          <p:cNvPr id="7" name="Picture 6">
            <a:extLst>
              <a:ext uri="{FF2B5EF4-FFF2-40B4-BE49-F238E27FC236}">
                <a16:creationId xmlns:a16="http://schemas.microsoft.com/office/drawing/2014/main" id="{2038C805-447B-0AE2-659E-CB2338FDE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450" y="4042861"/>
            <a:ext cx="3982402" cy="2684263"/>
          </a:xfrm>
          <a:prstGeom prst="rect">
            <a:avLst/>
          </a:prstGeom>
        </p:spPr>
      </p:pic>
    </p:spTree>
    <p:extLst>
      <p:ext uri="{BB962C8B-B14F-4D97-AF65-F5344CB8AC3E}">
        <p14:creationId xmlns:p14="http://schemas.microsoft.com/office/powerpoint/2010/main" val="2933649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Additional Lawsuits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a:bodyPr>
          <a:lstStyle/>
          <a:p>
            <a:pPr lvl="2">
              <a:buClr>
                <a:schemeClr val="tx1"/>
              </a:buClr>
              <a:buFont typeface="Wingdings" panose="05000000000000000000" pitchFamily="2" charset="2"/>
              <a:buChar char="§"/>
            </a:pPr>
            <a:r>
              <a:rPr lang="en-US" sz="2400" b="1" i="1" dirty="0"/>
              <a:t>Boyle v. Yellen</a:t>
            </a:r>
            <a:r>
              <a:rPr lang="en-US" sz="2400" dirty="0"/>
              <a:t>, No. 2:24-cv-00081 (D. Maine) (Maine business owner seeking injunctive relief against the CTA, asserting his LLCs conduct only intrastate business)(argues the case violates federalism and the 9</a:t>
            </a:r>
            <a:r>
              <a:rPr lang="en-US" sz="2400" baseline="30000" dirty="0"/>
              <a:t>th</a:t>
            </a:r>
            <a:r>
              <a:rPr lang="en-US" sz="2400" dirty="0"/>
              <a:t> and 10</a:t>
            </a:r>
            <a:r>
              <a:rPr lang="en-US" sz="2400" baseline="30000" dirty="0"/>
              <a:t>th</a:t>
            </a:r>
            <a:r>
              <a:rPr lang="en-US" sz="2400" dirty="0"/>
              <a:t> Amendments).</a:t>
            </a:r>
          </a:p>
          <a:p>
            <a:pPr lvl="2">
              <a:buClr>
                <a:schemeClr val="tx1"/>
              </a:buClr>
              <a:buFont typeface="Wingdings" panose="05000000000000000000" pitchFamily="2" charset="2"/>
              <a:buChar char="§"/>
            </a:pPr>
            <a:r>
              <a:rPr lang="en-US" sz="2400" b="1" i="1" dirty="0" err="1"/>
              <a:t>Gargasz</a:t>
            </a:r>
            <a:r>
              <a:rPr lang="en-US" sz="2400" b="1" i="1" dirty="0"/>
              <a:t> v. Yellen</a:t>
            </a:r>
            <a:r>
              <a:rPr lang="en-US" sz="2400" i="1" dirty="0"/>
              <a:t>, No. 23-cv-02468 </a:t>
            </a:r>
            <a:r>
              <a:rPr lang="en-US" sz="2400" dirty="0"/>
              <a:t>(N.D. Ohio) (licensed attorney and legal association seeking a nationwide injunction).</a:t>
            </a:r>
          </a:p>
          <a:p>
            <a:pPr lvl="2">
              <a:buClr>
                <a:schemeClr val="tx1"/>
              </a:buClr>
              <a:buFont typeface="Wingdings" panose="05000000000000000000" pitchFamily="2" charset="2"/>
              <a:buChar char="§"/>
            </a:pPr>
            <a:r>
              <a:rPr lang="en-US" sz="2400" b="1" i="1" dirty="0"/>
              <a:t>Small Business Association of Michigan v. Yellen</a:t>
            </a:r>
            <a:r>
              <a:rPr lang="en-US" sz="2400" dirty="0"/>
              <a:t>, No. 1:24-cv-00314, (W.D. Mich.) (Arguing the law is unconstitutionally vague: the definition of beneficial owner includes anyone who “exercises substantial control over the entity,” whether “directly or indirectly, through any contract, arrangement, understanding, relationship, or otherwise.”)(injunction hearing has been held).</a:t>
            </a:r>
          </a:p>
          <a:p>
            <a:pPr lvl="3">
              <a:buClr>
                <a:schemeClr val="tx1"/>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260974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Additional Lawsuits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a:bodyPr>
          <a:lstStyle/>
          <a:p>
            <a:pPr lvl="2">
              <a:buClr>
                <a:schemeClr val="tx1"/>
              </a:buClr>
              <a:buFont typeface="Wingdings" panose="05000000000000000000" pitchFamily="2" charset="2"/>
              <a:buChar char="§"/>
            </a:pPr>
            <a:r>
              <a:rPr lang="en-US" sz="2400" b="1" i="1" dirty="0"/>
              <a:t>NFIB v. Garland, </a:t>
            </a:r>
            <a:r>
              <a:rPr lang="en-US" sz="2400" b="1" dirty="0"/>
              <a:t>Filed May 28, 2024, in Eastern District of Texas</a:t>
            </a:r>
          </a:p>
          <a:p>
            <a:pPr lvl="3">
              <a:buClr>
                <a:schemeClr val="tx1"/>
              </a:buClr>
            </a:pPr>
            <a:r>
              <a:rPr lang="en-US" sz="2200" dirty="0"/>
              <a:t>CTA unconstitutionally compels speech</a:t>
            </a:r>
          </a:p>
          <a:p>
            <a:pPr lvl="3">
              <a:buClr>
                <a:schemeClr val="tx1"/>
              </a:buClr>
            </a:pPr>
            <a:r>
              <a:rPr lang="en-US" sz="2200" dirty="0"/>
              <a:t>CTA violates Commerce Clause</a:t>
            </a:r>
          </a:p>
          <a:p>
            <a:pPr marL="566928" lvl="3" indent="0">
              <a:buClr>
                <a:schemeClr val="tx1"/>
              </a:buClr>
              <a:buNone/>
            </a:pPr>
            <a:endParaRPr lang="en-US" sz="2400" dirty="0"/>
          </a:p>
        </p:txBody>
      </p:sp>
    </p:spTree>
    <p:extLst>
      <p:ext uri="{BB962C8B-B14F-4D97-AF65-F5344CB8AC3E}">
        <p14:creationId xmlns:p14="http://schemas.microsoft.com/office/powerpoint/2010/main" val="354770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How Does Litigation Impact Filing Requirements?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a:bodyPr>
          <a:lstStyle/>
          <a:p>
            <a:pPr lvl="2">
              <a:buClr>
                <a:schemeClr val="tx1"/>
              </a:buClr>
              <a:buFont typeface="Wingdings" panose="05000000000000000000" pitchFamily="2" charset="2"/>
              <a:buChar char="§"/>
            </a:pPr>
            <a:r>
              <a:rPr lang="en-US" sz="2400" dirty="0"/>
              <a:t>While this litigation is ongoing, FinCEN will </a:t>
            </a:r>
            <a:r>
              <a:rPr lang="en-US" sz="2400" b="1" dirty="0"/>
              <a:t>continue to implement the Corporate Transparency Act as required by Congress</a:t>
            </a:r>
            <a:r>
              <a:rPr lang="en-US" sz="2400" dirty="0"/>
              <a:t>, while complying with the court’s order. </a:t>
            </a:r>
          </a:p>
          <a:p>
            <a:pPr lvl="2">
              <a:buClr>
                <a:schemeClr val="tx1"/>
              </a:buClr>
              <a:buFont typeface="Wingdings" panose="05000000000000000000" pitchFamily="2" charset="2"/>
              <a:buChar char="§"/>
            </a:pPr>
            <a:r>
              <a:rPr lang="en-US" sz="2400" dirty="0"/>
              <a:t>FinCEN has said that it </a:t>
            </a:r>
            <a:r>
              <a:rPr lang="en-US" sz="2400" b="1" dirty="0"/>
              <a:t>will not enforce the CTA against the plaintiffs </a:t>
            </a:r>
            <a:r>
              <a:rPr lang="en-US" sz="2400" dirty="0"/>
              <a:t>in that action: </a:t>
            </a:r>
          </a:p>
          <a:p>
            <a:pPr lvl="4">
              <a:buClr>
                <a:schemeClr val="tx1"/>
              </a:buClr>
              <a:buFont typeface="Wingdings" panose="05000000000000000000" pitchFamily="2" charset="2"/>
              <a:buChar char="§"/>
            </a:pPr>
            <a:r>
              <a:rPr lang="en-US" sz="2400" dirty="0"/>
              <a:t>Isaac Winkles, reporting companies for which Isaac Winkles is the beneficial owner or applicant, the National Small Business Association, and members of the National Small Business Association (as of March 1, 2024)(approximately 65,000 members). </a:t>
            </a:r>
          </a:p>
          <a:p>
            <a:pPr lvl="4">
              <a:buClr>
                <a:schemeClr val="tx1"/>
              </a:buClr>
              <a:buFont typeface="Wingdings" panose="05000000000000000000" pitchFamily="2" charset="2"/>
              <a:buChar char="§"/>
            </a:pPr>
            <a:r>
              <a:rPr lang="en-US" sz="2400" b="1" dirty="0"/>
              <a:t>Only those individuals and entities are not required to report beneficial ownership information to FinCEN at this time.</a:t>
            </a:r>
          </a:p>
        </p:txBody>
      </p:sp>
    </p:spTree>
    <p:extLst>
      <p:ext uri="{BB962C8B-B14F-4D97-AF65-F5344CB8AC3E}">
        <p14:creationId xmlns:p14="http://schemas.microsoft.com/office/powerpoint/2010/main" val="2774803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How Might Pending Litigation Impact Filing Decisions?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a:bodyPr>
          <a:lstStyle/>
          <a:p>
            <a:pPr lvl="2">
              <a:buClr>
                <a:schemeClr val="tx1"/>
              </a:buClr>
              <a:buFont typeface="Wingdings" panose="05000000000000000000" pitchFamily="2" charset="2"/>
              <a:buChar char="§"/>
            </a:pPr>
            <a:r>
              <a:rPr lang="en-US" sz="2400" dirty="0"/>
              <a:t>Newly formed entities </a:t>
            </a:r>
            <a:r>
              <a:rPr lang="en-US" sz="2400" b="1" dirty="0"/>
              <a:t>MUST file </a:t>
            </a:r>
            <a:r>
              <a:rPr lang="en-US" sz="2400" dirty="0"/>
              <a:t>within 90 days. </a:t>
            </a:r>
          </a:p>
          <a:p>
            <a:pPr lvl="2">
              <a:buClr>
                <a:schemeClr val="tx1"/>
              </a:buClr>
              <a:buFont typeface="Wingdings" panose="05000000000000000000" pitchFamily="2" charset="2"/>
              <a:buChar char="§"/>
            </a:pPr>
            <a:r>
              <a:rPr lang="en-US" sz="2400" dirty="0"/>
              <a:t>Entities existing before January 1, 2024, </a:t>
            </a:r>
            <a:r>
              <a:rPr lang="en-US" sz="2400" b="1" dirty="0"/>
              <a:t>MAY</a:t>
            </a:r>
            <a:r>
              <a:rPr lang="en-US" sz="2400" dirty="0"/>
              <a:t> want to wait a bit before filing to see if any new developments arise. </a:t>
            </a:r>
          </a:p>
          <a:p>
            <a:pPr lvl="3">
              <a:buClr>
                <a:schemeClr val="tx1"/>
              </a:buClr>
              <a:buFont typeface="Wingdings" panose="05000000000000000000" pitchFamily="2" charset="2"/>
              <a:buChar char="§"/>
            </a:pPr>
            <a:r>
              <a:rPr lang="en-US" sz="2400" dirty="0"/>
              <a:t>Reports for these entities </a:t>
            </a:r>
            <a:r>
              <a:rPr lang="en-US" sz="2400" b="1" dirty="0"/>
              <a:t>MUST be filed </a:t>
            </a:r>
            <a:r>
              <a:rPr lang="en-US" sz="2400" dirty="0"/>
              <a:t>by January 1, 2025.</a:t>
            </a:r>
          </a:p>
          <a:p>
            <a:pPr lvl="2">
              <a:buClr>
                <a:schemeClr val="tx1"/>
              </a:buClr>
              <a:buFont typeface="Wingdings" panose="05000000000000000000" pitchFamily="2" charset="2"/>
              <a:buChar char="§"/>
            </a:pPr>
            <a:r>
              <a:rPr lang="en-US" sz="2400" dirty="0"/>
              <a:t>Updates for reports that are filed </a:t>
            </a:r>
            <a:r>
              <a:rPr lang="en-US" sz="2400" b="1" dirty="0"/>
              <a:t>MUST be filed </a:t>
            </a:r>
            <a:r>
              <a:rPr lang="en-US" sz="2400" dirty="0"/>
              <a:t>within 30 days.</a:t>
            </a:r>
          </a:p>
          <a:p>
            <a:pPr lvl="3">
              <a:buClr>
                <a:schemeClr val="tx1"/>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3351005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A Few Common Issues</a:t>
            </a:r>
          </a:p>
        </p:txBody>
      </p:sp>
      <p:pic>
        <p:nvPicPr>
          <p:cNvPr id="9" name="Picture 8">
            <a:extLst>
              <a:ext uri="{FF2B5EF4-FFF2-40B4-BE49-F238E27FC236}">
                <a16:creationId xmlns:a16="http://schemas.microsoft.com/office/drawing/2014/main" id="{B3D062DB-90AC-2324-1F27-F42425185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812" y="1266825"/>
            <a:ext cx="4435923" cy="2495550"/>
          </a:xfrm>
          <a:prstGeom prst="rect">
            <a:avLst/>
          </a:prstGeom>
        </p:spPr>
      </p:pic>
    </p:spTree>
    <p:extLst>
      <p:ext uri="{BB962C8B-B14F-4D97-AF65-F5344CB8AC3E}">
        <p14:creationId xmlns:p14="http://schemas.microsoft.com/office/powerpoint/2010/main" val="102975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Exceptions to Reporting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757267" y="1718412"/>
            <a:ext cx="5557808" cy="4774173"/>
          </a:xfrm>
        </p:spPr>
        <p:txBody>
          <a:bodyPr>
            <a:normAutofit/>
          </a:bodyPr>
          <a:lstStyle/>
          <a:p>
            <a:pPr lvl="1">
              <a:buClr>
                <a:schemeClr val="tx1"/>
              </a:buClr>
              <a:buFont typeface="Wingdings" panose="05000000000000000000" pitchFamily="2" charset="2"/>
              <a:buChar char="§"/>
            </a:pPr>
            <a:r>
              <a:rPr lang="en-US" sz="2400" dirty="0"/>
              <a:t>The FinCEN rule lists 23 types of entities that are specifically </a:t>
            </a:r>
            <a:r>
              <a:rPr lang="en-US" sz="2400" b="1" dirty="0"/>
              <a:t>excepted</a:t>
            </a:r>
            <a:r>
              <a:rPr lang="en-US" sz="2400" dirty="0"/>
              <a:t> from reporting requirements. </a:t>
            </a:r>
          </a:p>
          <a:p>
            <a:pPr lvl="1">
              <a:buClr>
                <a:schemeClr val="tx1"/>
              </a:buClr>
              <a:buFont typeface="Wingdings" panose="05000000000000000000" pitchFamily="2" charset="2"/>
              <a:buChar char="§"/>
            </a:pPr>
            <a:r>
              <a:rPr lang="en-US" sz="2400" dirty="0"/>
              <a:t>These are generally excluded from the reporting requirements because other laws regulate these entities and separately require disclosure of BOI. </a:t>
            </a:r>
          </a:p>
          <a:p>
            <a:pPr lvl="1">
              <a:buClr>
                <a:schemeClr val="tx1"/>
              </a:buClr>
              <a:buFont typeface="Wingdings" panose="05000000000000000000" pitchFamily="2" charset="2"/>
              <a:buChar char="§"/>
            </a:pPr>
            <a:r>
              <a:rPr lang="en-US" sz="2400" dirty="0"/>
              <a:t>Be very careful about looking just at categories. Devil is in the details.</a:t>
            </a:r>
          </a:p>
          <a:p>
            <a:pPr marL="201168" lvl="1" indent="0">
              <a:buClr>
                <a:schemeClr val="tx1"/>
              </a:buClr>
              <a:buNone/>
            </a:pPr>
            <a:endParaRPr lang="en-US" sz="2400" dirty="0"/>
          </a:p>
          <a:p>
            <a:pPr marL="384048" lvl="2" indent="0">
              <a:buClr>
                <a:schemeClr val="tx1"/>
              </a:buClr>
              <a:buNone/>
            </a:pPr>
            <a:endParaRPr lang="en-US" sz="2000" dirty="0"/>
          </a:p>
        </p:txBody>
      </p:sp>
      <p:pic>
        <p:nvPicPr>
          <p:cNvPr id="4" name="Picture 3">
            <a:extLst>
              <a:ext uri="{FF2B5EF4-FFF2-40B4-BE49-F238E27FC236}">
                <a16:creationId xmlns:a16="http://schemas.microsoft.com/office/drawing/2014/main" id="{C70D40CA-0DAA-0BA1-F9CC-9195CF1C1A6E}"/>
              </a:ext>
            </a:extLst>
          </p:cNvPr>
          <p:cNvPicPr>
            <a:picLocks noChangeAspect="1"/>
          </p:cNvPicPr>
          <p:nvPr/>
        </p:nvPicPr>
        <p:blipFill>
          <a:blip r:embed="rId2"/>
          <a:stretch>
            <a:fillRect/>
          </a:stretch>
        </p:blipFill>
        <p:spPr>
          <a:xfrm>
            <a:off x="6595404" y="0"/>
            <a:ext cx="4906691" cy="6858000"/>
          </a:xfrm>
          <a:prstGeom prst="rect">
            <a:avLst/>
          </a:prstGeom>
        </p:spPr>
      </p:pic>
    </p:spTree>
    <p:extLst>
      <p:ext uri="{BB962C8B-B14F-4D97-AF65-F5344CB8AC3E}">
        <p14:creationId xmlns:p14="http://schemas.microsoft.com/office/powerpoint/2010/main" val="246762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Exceptions to Reporting – Some Examples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b="1" dirty="0"/>
              <a:t>Large Operating Companies </a:t>
            </a:r>
            <a:r>
              <a:rPr lang="en-US" sz="2400" dirty="0"/>
              <a:t>are exempt if:</a:t>
            </a:r>
          </a:p>
          <a:p>
            <a:pPr lvl="2">
              <a:buClr>
                <a:schemeClr val="tx1"/>
              </a:buClr>
              <a:buFont typeface="Wingdings" panose="05000000000000000000" pitchFamily="2" charset="2"/>
              <a:buChar char="§"/>
            </a:pPr>
            <a:r>
              <a:rPr lang="en-US" sz="2400" dirty="0"/>
              <a:t>They employ more than 20 full-time employees in the United States. </a:t>
            </a:r>
          </a:p>
          <a:p>
            <a:pPr lvl="2">
              <a:buClr>
                <a:schemeClr val="tx1"/>
              </a:buClr>
              <a:buFont typeface="Wingdings" panose="05000000000000000000" pitchFamily="2" charset="2"/>
              <a:buChar char="§"/>
            </a:pPr>
            <a:r>
              <a:rPr lang="en-US" sz="2400" dirty="0"/>
              <a:t>They have filed a Federal U.S. income tax return for the previous year that showed more than $5,000,000 in gross receipts or sales.</a:t>
            </a:r>
          </a:p>
          <a:p>
            <a:pPr lvl="2">
              <a:buClr>
                <a:schemeClr val="tx1"/>
              </a:buClr>
              <a:buFont typeface="Wingdings" panose="05000000000000000000" pitchFamily="2" charset="2"/>
              <a:buChar char="§"/>
            </a:pPr>
            <a:r>
              <a:rPr lang="en-US" sz="2400" dirty="0"/>
              <a:t>They operate from physical premises in the United States. </a:t>
            </a:r>
          </a:p>
          <a:p>
            <a:pPr lvl="1">
              <a:buClr>
                <a:schemeClr val="tx1"/>
              </a:buClr>
              <a:buFont typeface="Wingdings" panose="05000000000000000000" pitchFamily="2" charset="2"/>
              <a:buChar char="§"/>
            </a:pPr>
            <a:endParaRPr lang="en-US" sz="2000" dirty="0"/>
          </a:p>
          <a:p>
            <a:pPr marL="384048" lvl="2" indent="0">
              <a:buClr>
                <a:schemeClr val="tx1"/>
              </a:buClr>
              <a:buNone/>
            </a:pPr>
            <a:endParaRPr lang="en-US" sz="2000" dirty="0"/>
          </a:p>
        </p:txBody>
      </p:sp>
      <p:pic>
        <p:nvPicPr>
          <p:cNvPr id="5" name="Picture 4">
            <a:extLst>
              <a:ext uri="{FF2B5EF4-FFF2-40B4-BE49-F238E27FC236}">
                <a16:creationId xmlns:a16="http://schemas.microsoft.com/office/drawing/2014/main" id="{09E299C0-A1F6-3014-D3CB-9BA92E037EDA}"/>
              </a:ext>
            </a:extLst>
          </p:cNvPr>
          <p:cNvPicPr>
            <a:picLocks noChangeAspect="1"/>
          </p:cNvPicPr>
          <p:nvPr/>
        </p:nvPicPr>
        <p:blipFill>
          <a:blip r:embed="rId2"/>
          <a:stretch>
            <a:fillRect/>
          </a:stretch>
        </p:blipFill>
        <p:spPr>
          <a:xfrm>
            <a:off x="1542574" y="4086151"/>
            <a:ext cx="9167812" cy="2771849"/>
          </a:xfrm>
          <a:prstGeom prst="rect">
            <a:avLst/>
          </a:prstGeom>
        </p:spPr>
      </p:pic>
    </p:spTree>
    <p:extLst>
      <p:ext uri="{BB962C8B-B14F-4D97-AF65-F5344CB8AC3E}">
        <p14:creationId xmlns:p14="http://schemas.microsoft.com/office/powerpoint/2010/main" val="4195359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3AFBA8-52F6-90F1-6E6C-95BA08110869}"/>
              </a:ext>
            </a:extLst>
          </p:cNvPr>
          <p:cNvSpPr>
            <a:spLocks noGrp="1"/>
          </p:cNvSpPr>
          <p:nvPr>
            <p:ph type="title"/>
          </p:nvPr>
        </p:nvSpPr>
        <p:spPr>
          <a:xfrm>
            <a:off x="5041574" y="1714487"/>
            <a:ext cx="5456124" cy="587584"/>
          </a:xfrm>
        </p:spPr>
        <p:txBody>
          <a:bodyPr>
            <a:normAutofit fontScale="90000"/>
          </a:bodyPr>
          <a:lstStyle/>
          <a:p>
            <a:pPr algn="ctr"/>
            <a:r>
              <a:rPr lang="en-US" sz="3600" b="1" dirty="0"/>
              <a:t>Contact Information</a:t>
            </a:r>
          </a:p>
        </p:txBody>
      </p:sp>
      <p:sp>
        <p:nvSpPr>
          <p:cNvPr id="13" name="Content Placeholder 2">
            <a:extLst>
              <a:ext uri="{FF2B5EF4-FFF2-40B4-BE49-F238E27FC236}">
                <a16:creationId xmlns:a16="http://schemas.microsoft.com/office/drawing/2014/main" id="{106E99EB-775F-AC3A-4499-BD863477B76F}"/>
              </a:ext>
            </a:extLst>
          </p:cNvPr>
          <p:cNvSpPr>
            <a:spLocks noGrp="1"/>
          </p:cNvSpPr>
          <p:nvPr>
            <p:ph idx="1"/>
          </p:nvPr>
        </p:nvSpPr>
        <p:spPr>
          <a:xfrm>
            <a:off x="5398925" y="2554447"/>
            <a:ext cx="6647361" cy="2379341"/>
          </a:xfrm>
        </p:spPr>
        <p:txBody>
          <a:bodyPr/>
          <a:lstStyle/>
          <a:p>
            <a:pPr marL="0" indent="0">
              <a:spcBef>
                <a:spcPts val="0"/>
              </a:spcBef>
              <a:spcAft>
                <a:spcPts val="600"/>
              </a:spcAft>
              <a:buNone/>
            </a:pPr>
            <a:r>
              <a:rPr lang="en-US" b="1" dirty="0"/>
              <a:t>Kristine Tidgren</a:t>
            </a:r>
          </a:p>
          <a:p>
            <a:pPr marL="0" indent="0">
              <a:spcBef>
                <a:spcPts val="0"/>
              </a:spcBef>
              <a:spcAft>
                <a:spcPts val="600"/>
              </a:spcAft>
              <a:buNone/>
            </a:pPr>
            <a:r>
              <a:rPr lang="en-US" sz="2000" dirty="0"/>
              <a:t> Director and Adjunct Associate Professor</a:t>
            </a:r>
          </a:p>
          <a:p>
            <a:pPr marL="0" indent="0">
              <a:spcBef>
                <a:spcPts val="0"/>
              </a:spcBef>
              <a:spcAft>
                <a:spcPts val="600"/>
              </a:spcAft>
              <a:buNone/>
            </a:pPr>
            <a:r>
              <a:rPr lang="en-US" sz="2000" dirty="0"/>
              <a:t> ISU Center for Agricultural Law and Taxation</a:t>
            </a:r>
          </a:p>
          <a:p>
            <a:pPr marL="0" indent="0">
              <a:spcBef>
                <a:spcPts val="0"/>
              </a:spcBef>
              <a:spcAft>
                <a:spcPts val="600"/>
              </a:spcAft>
              <a:buNone/>
            </a:pPr>
            <a:r>
              <a:rPr lang="en-US" sz="2000" dirty="0"/>
              <a:t> Agricultural Education and Studies</a:t>
            </a:r>
          </a:p>
          <a:p>
            <a:pPr marL="0" indent="0">
              <a:spcBef>
                <a:spcPts val="0"/>
              </a:spcBef>
              <a:spcAft>
                <a:spcPts val="600"/>
              </a:spcAft>
              <a:buNone/>
            </a:pPr>
            <a:r>
              <a:rPr lang="en-US" sz="2000" dirty="0"/>
              <a:t> ktidgren@iastate.edu</a:t>
            </a:r>
          </a:p>
          <a:p>
            <a:pPr marL="0" indent="0">
              <a:spcBef>
                <a:spcPts val="0"/>
              </a:spcBef>
              <a:spcAft>
                <a:spcPts val="600"/>
              </a:spcAft>
              <a:buNone/>
            </a:pPr>
            <a:r>
              <a:rPr lang="en-US" sz="2000" dirty="0"/>
              <a:t> www.calt.iastate.edu</a:t>
            </a:r>
          </a:p>
        </p:txBody>
      </p:sp>
      <p:pic>
        <p:nvPicPr>
          <p:cNvPr id="6" name="Content Placeholder 5">
            <a:extLst>
              <a:ext uri="{FF2B5EF4-FFF2-40B4-BE49-F238E27FC236}">
                <a16:creationId xmlns:a16="http://schemas.microsoft.com/office/drawing/2014/main" id="{6DBB0E40-BE27-F9F4-6021-7F586EE64BB7}"/>
              </a:ext>
            </a:extLst>
          </p:cNvPr>
          <p:cNvPicPr>
            <a:picLocks noGrp="1" noChangeAspect="1"/>
          </p:cNvPicPr>
          <p:nvPr>
            <p:ph type="pic" sz="quarter" idx="10"/>
          </p:nvPr>
        </p:nvPicPr>
        <p:blipFill rotWithShape="1">
          <a:blip r:embed="rId2"/>
          <a:srcRect l="5576" r="2" b="2"/>
          <a:stretch/>
        </p:blipFill>
        <p:spPr>
          <a:xfrm>
            <a:off x="357447" y="1714487"/>
            <a:ext cx="4868894" cy="3429026"/>
          </a:xfrm>
          <a:prstGeom prst="rect">
            <a:avLst/>
          </a:prstGeom>
          <a:noFill/>
        </p:spPr>
      </p:pic>
    </p:spTree>
    <p:extLst>
      <p:ext uri="{BB962C8B-B14F-4D97-AF65-F5344CB8AC3E}">
        <p14:creationId xmlns:p14="http://schemas.microsoft.com/office/powerpoint/2010/main" val="3625739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Exceptions to Reporting – Inactive Entities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marL="201168" lvl="1" indent="0">
              <a:buClr>
                <a:schemeClr val="tx1"/>
              </a:buClr>
              <a:buNone/>
            </a:pPr>
            <a:endParaRPr lang="en-US" sz="2000" dirty="0"/>
          </a:p>
          <a:p>
            <a:pPr marL="384048" lvl="2" indent="0">
              <a:buClr>
                <a:schemeClr val="tx1"/>
              </a:buClr>
              <a:buNone/>
            </a:pPr>
            <a:endParaRPr lang="en-US" sz="2000" dirty="0"/>
          </a:p>
        </p:txBody>
      </p:sp>
      <p:pic>
        <p:nvPicPr>
          <p:cNvPr id="5" name="Picture 4">
            <a:extLst>
              <a:ext uri="{FF2B5EF4-FFF2-40B4-BE49-F238E27FC236}">
                <a16:creationId xmlns:a16="http://schemas.microsoft.com/office/drawing/2014/main" id="{21FA2E26-750E-6532-0F8D-7DF8D319D9CF}"/>
              </a:ext>
            </a:extLst>
          </p:cNvPr>
          <p:cNvPicPr>
            <a:picLocks noChangeAspect="1"/>
          </p:cNvPicPr>
          <p:nvPr/>
        </p:nvPicPr>
        <p:blipFill>
          <a:blip r:embed="rId2"/>
          <a:stretch>
            <a:fillRect/>
          </a:stretch>
        </p:blipFill>
        <p:spPr>
          <a:xfrm>
            <a:off x="1800225" y="1580606"/>
            <a:ext cx="8248650" cy="5087884"/>
          </a:xfrm>
          <a:prstGeom prst="rect">
            <a:avLst/>
          </a:prstGeom>
        </p:spPr>
      </p:pic>
    </p:spTree>
    <p:extLst>
      <p:ext uri="{BB962C8B-B14F-4D97-AF65-F5344CB8AC3E}">
        <p14:creationId xmlns:p14="http://schemas.microsoft.com/office/powerpoint/2010/main" val="3903011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Exceptions to Reporting – INACTIVE ENTITIES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dirty="0"/>
              <a:t>With respect to questions regarding the treatment of company termination or dissolution, “FinCEN does not expect a reporting company to file an updated report upon company termination or dissolution.”</a:t>
            </a:r>
          </a:p>
          <a:p>
            <a:pPr lvl="1">
              <a:buClr>
                <a:schemeClr val="tx1"/>
              </a:buClr>
            </a:pPr>
            <a:r>
              <a:rPr lang="en-US" sz="2400" dirty="0"/>
              <a:t>FinCEN retains Applicant and Beneficial Owner information on an ongoing basis for </a:t>
            </a:r>
            <a:r>
              <a:rPr lang="en-US" sz="2400" b="1" dirty="0"/>
              <a:t>at least five years after </a:t>
            </a:r>
            <a:r>
              <a:rPr lang="en-US" sz="2400" dirty="0"/>
              <a:t>the reporting company terminates. § 5336(c)(1).</a:t>
            </a:r>
          </a:p>
          <a:p>
            <a:pPr marL="201168" lvl="1" indent="0">
              <a:buClr>
                <a:schemeClr val="tx1"/>
              </a:buClr>
              <a:buNone/>
            </a:pPr>
            <a:endParaRPr lang="en-US" sz="2400" dirty="0"/>
          </a:p>
          <a:p>
            <a:pPr lvl="1">
              <a:buClr>
                <a:schemeClr val="tx1"/>
              </a:buClr>
              <a:buFont typeface="Wingdings" panose="05000000000000000000" pitchFamily="2" charset="2"/>
              <a:buChar char="§"/>
            </a:pPr>
            <a:endParaRPr lang="en-US" sz="2000" dirty="0"/>
          </a:p>
          <a:p>
            <a:pPr marL="384048" lvl="2" indent="0">
              <a:buClr>
                <a:schemeClr val="tx1"/>
              </a:buClr>
              <a:buNone/>
            </a:pPr>
            <a:endParaRPr lang="en-US" sz="2000" dirty="0"/>
          </a:p>
        </p:txBody>
      </p:sp>
    </p:spTree>
    <p:extLst>
      <p:ext uri="{BB962C8B-B14F-4D97-AF65-F5344CB8AC3E}">
        <p14:creationId xmlns:p14="http://schemas.microsoft.com/office/powerpoint/2010/main" val="2377516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Who: Beneficial Owners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dirty="0"/>
              <a:t>In general, </a:t>
            </a:r>
            <a:r>
              <a:rPr lang="en-US" sz="2400" b="1" dirty="0"/>
              <a:t>beneficial owners </a:t>
            </a:r>
            <a:r>
              <a:rPr lang="en-US" sz="2400" dirty="0"/>
              <a:t>are individuals who:</a:t>
            </a:r>
          </a:p>
          <a:p>
            <a:pPr marL="658368" lvl="1" indent="-457200">
              <a:buClr>
                <a:schemeClr val="tx1"/>
              </a:buClr>
              <a:buFont typeface="+mj-lt"/>
              <a:buAutoNum type="arabicPeriod"/>
            </a:pPr>
            <a:r>
              <a:rPr lang="en-US" sz="2400" dirty="0"/>
              <a:t>directly or indirectly exercise “</a:t>
            </a:r>
            <a:r>
              <a:rPr lang="en-US" sz="2400" b="1" dirty="0"/>
              <a:t>substantial control</a:t>
            </a:r>
            <a:r>
              <a:rPr lang="en-US" sz="2400" dirty="0"/>
              <a:t>” over the reporting company, or </a:t>
            </a:r>
          </a:p>
          <a:p>
            <a:pPr marL="658368" lvl="1" indent="-457200">
              <a:buClr>
                <a:schemeClr val="tx1"/>
              </a:buClr>
              <a:buFont typeface="+mj-lt"/>
              <a:buAutoNum type="arabicPeriod"/>
            </a:pPr>
            <a:r>
              <a:rPr lang="en-US" sz="2400" dirty="0"/>
              <a:t>directly or indirectly </a:t>
            </a:r>
            <a:r>
              <a:rPr lang="en-US" sz="2400" b="1" dirty="0"/>
              <a:t>own or control 25% </a:t>
            </a:r>
            <a:r>
              <a:rPr lang="en-US" sz="2400" dirty="0"/>
              <a:t>or more of the “ownership interests” of the reporting company.</a:t>
            </a:r>
          </a:p>
        </p:txBody>
      </p:sp>
    </p:spTree>
    <p:extLst>
      <p:ext uri="{BB962C8B-B14F-4D97-AF65-F5344CB8AC3E}">
        <p14:creationId xmlns:p14="http://schemas.microsoft.com/office/powerpoint/2010/main" val="248803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What: Reporting Details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dirty="0"/>
              <a:t>A </a:t>
            </a:r>
            <a:r>
              <a:rPr lang="en-US" sz="2400" b="1" dirty="0"/>
              <a:t>reporting company </a:t>
            </a:r>
            <a:r>
              <a:rPr lang="en-US" sz="2400" dirty="0"/>
              <a:t>must disclose:</a:t>
            </a:r>
          </a:p>
          <a:p>
            <a:pPr lvl="2">
              <a:buClr>
                <a:schemeClr val="tx1"/>
              </a:buClr>
              <a:buFont typeface="Wingdings" panose="05000000000000000000" pitchFamily="2" charset="2"/>
              <a:buChar char="§"/>
            </a:pPr>
            <a:r>
              <a:rPr lang="en-US" sz="2400" dirty="0"/>
              <a:t>its full legal name and any trade name or DBA;</a:t>
            </a:r>
          </a:p>
          <a:p>
            <a:pPr lvl="2">
              <a:buClr>
                <a:schemeClr val="tx1"/>
              </a:buClr>
              <a:buFont typeface="Wingdings" panose="05000000000000000000" pitchFamily="2" charset="2"/>
              <a:buChar char="§"/>
            </a:pPr>
            <a:r>
              <a:rPr lang="en-US" sz="2400" dirty="0"/>
              <a:t>a complete address, including the street address of the principal place of business for U.S. companies and primary U.S. location for other businesses; </a:t>
            </a:r>
          </a:p>
          <a:p>
            <a:pPr lvl="2">
              <a:buClr>
                <a:schemeClr val="tx1"/>
              </a:buClr>
              <a:buFont typeface="Wingdings" panose="05000000000000000000" pitchFamily="2" charset="2"/>
              <a:buChar char="§"/>
            </a:pPr>
            <a:r>
              <a:rPr lang="en-US" sz="2400" dirty="0"/>
              <a:t>the State, Tribal, or foreign jurisdiction in which it was formed or first registered, depending on whether it is a U.S. or foreign company; and </a:t>
            </a:r>
          </a:p>
          <a:p>
            <a:pPr lvl="2">
              <a:buClr>
                <a:schemeClr val="tx1"/>
              </a:buClr>
              <a:buFont typeface="Wingdings" panose="05000000000000000000" pitchFamily="2" charset="2"/>
              <a:buChar char="§"/>
            </a:pPr>
            <a:r>
              <a:rPr lang="en-US" sz="2400" dirty="0"/>
              <a:t>its Taxpayer Identification Number (TIN)(i.e., EIN)</a:t>
            </a:r>
          </a:p>
        </p:txBody>
      </p:sp>
    </p:spTree>
    <p:extLst>
      <p:ext uri="{BB962C8B-B14F-4D97-AF65-F5344CB8AC3E}">
        <p14:creationId xmlns:p14="http://schemas.microsoft.com/office/powerpoint/2010/main" val="130685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What: Reporting Details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dirty="0"/>
              <a:t>For each </a:t>
            </a:r>
            <a:r>
              <a:rPr lang="en-US" sz="2400" b="1" dirty="0"/>
              <a:t>beneficial owner </a:t>
            </a:r>
            <a:r>
              <a:rPr lang="en-US" sz="2400" dirty="0"/>
              <a:t>and each </a:t>
            </a:r>
            <a:r>
              <a:rPr lang="en-US" sz="2400" b="1" dirty="0"/>
              <a:t>company applicant </a:t>
            </a:r>
            <a:r>
              <a:rPr lang="en-US" sz="2400" dirty="0"/>
              <a:t>(if required), the company must provide the individual’s: </a:t>
            </a:r>
          </a:p>
          <a:p>
            <a:pPr lvl="2">
              <a:buClr>
                <a:schemeClr val="tx1"/>
              </a:buClr>
              <a:buFont typeface="Wingdings" panose="05000000000000000000" pitchFamily="2" charset="2"/>
              <a:buChar char="§"/>
            </a:pPr>
            <a:r>
              <a:rPr lang="en-US" sz="2000" dirty="0"/>
              <a:t>full legal name</a:t>
            </a:r>
          </a:p>
          <a:p>
            <a:pPr lvl="2">
              <a:buClr>
                <a:schemeClr val="tx1"/>
              </a:buClr>
              <a:buFont typeface="Wingdings" panose="05000000000000000000" pitchFamily="2" charset="2"/>
              <a:buChar char="§"/>
            </a:pPr>
            <a:r>
              <a:rPr lang="en-US" sz="2000" dirty="0"/>
              <a:t>birthdate</a:t>
            </a:r>
          </a:p>
          <a:p>
            <a:pPr lvl="2">
              <a:buClr>
                <a:schemeClr val="tx1"/>
              </a:buClr>
              <a:buFont typeface="Wingdings" panose="05000000000000000000" pitchFamily="2" charset="2"/>
              <a:buChar char="§"/>
            </a:pPr>
            <a:r>
              <a:rPr lang="en-US" sz="2000" dirty="0"/>
              <a:t>a complete address</a:t>
            </a:r>
          </a:p>
          <a:p>
            <a:pPr lvl="4">
              <a:buClr>
                <a:schemeClr val="tx1"/>
              </a:buClr>
              <a:buFont typeface="Wingdings" panose="05000000000000000000" pitchFamily="2" charset="2"/>
              <a:buChar char="§"/>
            </a:pPr>
            <a:r>
              <a:rPr lang="en-US" sz="2000" dirty="0"/>
              <a:t>For company applicants who form or register an entity, this includes the street address of the company applicant. For all individuals, beneficial owners and applicants, the address must be the residential street address of the individual.</a:t>
            </a:r>
          </a:p>
          <a:p>
            <a:pPr lvl="2">
              <a:buClr>
                <a:schemeClr val="tx1"/>
              </a:buClr>
              <a:buFont typeface="Wingdings" panose="05000000000000000000" pitchFamily="2" charset="2"/>
              <a:buChar char="§"/>
            </a:pPr>
            <a:r>
              <a:rPr lang="en-US" sz="2000" dirty="0"/>
              <a:t>an identifying number from a non-expired driver’s license, passport, or other approved document for each individual, </a:t>
            </a:r>
            <a:r>
              <a:rPr lang="en-US" sz="2000" b="1" dirty="0"/>
              <a:t>as well as an image </a:t>
            </a:r>
            <a:r>
              <a:rPr lang="en-US" sz="2000" dirty="0"/>
              <a:t>of the document from which the document was obtained</a:t>
            </a:r>
          </a:p>
          <a:p>
            <a:pPr lvl="1">
              <a:buClr>
                <a:schemeClr val="tx1"/>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161797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What: FinCEN Identifier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dirty="0"/>
              <a:t>An individual (beneficial owner or company applicant) or reporting company may obtain a </a:t>
            </a:r>
            <a:r>
              <a:rPr lang="en-US" sz="2400" b="1" dirty="0"/>
              <a:t>FinCEN identifier </a:t>
            </a:r>
            <a:r>
              <a:rPr lang="en-US" sz="2400" dirty="0"/>
              <a:t>by submitting an application at or after the time that the reporting company submits its initial report. </a:t>
            </a:r>
          </a:p>
          <a:p>
            <a:pPr lvl="1">
              <a:buClr>
                <a:schemeClr val="tx1"/>
              </a:buClr>
              <a:buFont typeface="Wingdings" panose="05000000000000000000" pitchFamily="2" charset="2"/>
              <a:buChar char="§"/>
            </a:pPr>
            <a:r>
              <a:rPr lang="en-US" sz="2400" dirty="0"/>
              <a:t>Each identifier is specific to the individual or reporting company. </a:t>
            </a:r>
          </a:p>
          <a:p>
            <a:pPr lvl="1">
              <a:buClr>
                <a:schemeClr val="tx1"/>
              </a:buClr>
              <a:buFont typeface="Wingdings" panose="05000000000000000000" pitchFamily="2" charset="2"/>
              <a:buChar char="§"/>
            </a:pPr>
            <a:r>
              <a:rPr lang="en-US" sz="2400" dirty="0"/>
              <a:t>If an individual has obtained a FinCEN identifier, the reporting company may use that identifier in its report instead of listing all of the required information for the individual. </a:t>
            </a:r>
          </a:p>
          <a:p>
            <a:pPr lvl="1">
              <a:buClr>
                <a:schemeClr val="tx1"/>
              </a:buClr>
              <a:buFont typeface="Wingdings" panose="05000000000000000000" pitchFamily="2" charset="2"/>
              <a:buChar char="§"/>
            </a:pPr>
            <a:r>
              <a:rPr lang="en-US" sz="2400" b="1" dirty="0"/>
              <a:t>A reporting company uses its FinCEN identifier to submit updated reports, as required. </a:t>
            </a:r>
          </a:p>
        </p:txBody>
      </p:sp>
    </p:spTree>
    <p:extLst>
      <p:ext uri="{BB962C8B-B14F-4D97-AF65-F5344CB8AC3E}">
        <p14:creationId xmlns:p14="http://schemas.microsoft.com/office/powerpoint/2010/main" val="2837204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How to File</a:t>
            </a:r>
          </a:p>
        </p:txBody>
      </p:sp>
      <p:pic>
        <p:nvPicPr>
          <p:cNvPr id="5" name="Content Placeholder 4">
            <a:extLst>
              <a:ext uri="{FF2B5EF4-FFF2-40B4-BE49-F238E27FC236}">
                <a16:creationId xmlns:a16="http://schemas.microsoft.com/office/drawing/2014/main" id="{6AAA51DA-BFC2-D2EF-000B-E06188F08B0F}"/>
              </a:ext>
            </a:extLst>
          </p:cNvPr>
          <p:cNvPicPr>
            <a:picLocks noGrp="1" noChangeAspect="1"/>
          </p:cNvPicPr>
          <p:nvPr>
            <p:ph idx="1"/>
          </p:nvPr>
        </p:nvPicPr>
        <p:blipFill>
          <a:blip r:embed="rId2"/>
          <a:stretch>
            <a:fillRect/>
          </a:stretch>
        </p:blipFill>
        <p:spPr>
          <a:xfrm>
            <a:off x="1246505" y="2175025"/>
            <a:ext cx="9794875" cy="4394659"/>
          </a:xfrm>
        </p:spPr>
      </p:pic>
      <p:sp>
        <p:nvSpPr>
          <p:cNvPr id="7" name="TextBox 6">
            <a:extLst>
              <a:ext uri="{FF2B5EF4-FFF2-40B4-BE49-F238E27FC236}">
                <a16:creationId xmlns:a16="http://schemas.microsoft.com/office/drawing/2014/main" id="{99BE40DA-1D0E-06D9-2C0E-1702F7B8EB07}"/>
              </a:ext>
            </a:extLst>
          </p:cNvPr>
          <p:cNvSpPr txBox="1"/>
          <p:nvPr/>
        </p:nvSpPr>
        <p:spPr>
          <a:xfrm>
            <a:off x="1002030" y="1576939"/>
            <a:ext cx="6096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entury Gothic"/>
                <a:ea typeface="+mn-ea"/>
                <a:cs typeface="+mn-cs"/>
                <a:hlinkClick r:id="rId3"/>
              </a:rPr>
              <a:t>https://boiefiling.fincen.gov</a:t>
            </a:r>
            <a:endParaRPr kumimoji="0" lang="en-US" sz="2400" b="1" i="0" u="none" strike="noStrike" kern="1200" cap="none" spc="0" normalizeH="0" baseline="0" noProof="0" dirty="0">
              <a:ln>
                <a:noFill/>
              </a:ln>
              <a:solidFill>
                <a:srgbClr val="000000"/>
              </a:solidFill>
              <a:effectLst/>
              <a:uLnTx/>
              <a:uFillTx/>
              <a:latin typeface="Century Gothic"/>
              <a:ea typeface="+mn-ea"/>
              <a:cs typeface="+mn-cs"/>
            </a:endParaRPr>
          </a:p>
        </p:txBody>
      </p:sp>
    </p:spTree>
    <p:extLst>
      <p:ext uri="{BB962C8B-B14F-4D97-AF65-F5344CB8AC3E}">
        <p14:creationId xmlns:p14="http://schemas.microsoft.com/office/powerpoint/2010/main" val="236577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Updating Reports</a:t>
            </a:r>
          </a:p>
        </p:txBody>
      </p:sp>
      <p:pic>
        <p:nvPicPr>
          <p:cNvPr id="5" name="Content Placeholder 4">
            <a:extLst>
              <a:ext uri="{FF2B5EF4-FFF2-40B4-BE49-F238E27FC236}">
                <a16:creationId xmlns:a16="http://schemas.microsoft.com/office/drawing/2014/main" id="{0C53C201-B476-E05A-82A5-7DF852309573}"/>
              </a:ext>
            </a:extLst>
          </p:cNvPr>
          <p:cNvPicPr>
            <a:picLocks noGrp="1" noChangeAspect="1"/>
          </p:cNvPicPr>
          <p:nvPr>
            <p:ph idx="1"/>
          </p:nvPr>
        </p:nvPicPr>
        <p:blipFill>
          <a:blip r:embed="rId2"/>
          <a:stretch>
            <a:fillRect/>
          </a:stretch>
        </p:blipFill>
        <p:spPr>
          <a:xfrm>
            <a:off x="889000" y="2488623"/>
            <a:ext cx="10475913" cy="2857067"/>
          </a:xfrm>
        </p:spPr>
      </p:pic>
    </p:spTree>
    <p:extLst>
      <p:ext uri="{BB962C8B-B14F-4D97-AF65-F5344CB8AC3E}">
        <p14:creationId xmlns:p14="http://schemas.microsoft.com/office/powerpoint/2010/main" val="331217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0D390F-4338-BCBF-09E9-8668392903BB}"/>
              </a:ext>
            </a:extLst>
          </p:cNvPr>
          <p:cNvPicPr>
            <a:picLocks noChangeAspect="1"/>
          </p:cNvPicPr>
          <p:nvPr/>
        </p:nvPicPr>
        <p:blipFill>
          <a:blip r:embed="rId2"/>
          <a:stretch>
            <a:fillRect/>
          </a:stretch>
        </p:blipFill>
        <p:spPr>
          <a:xfrm>
            <a:off x="257175" y="900112"/>
            <a:ext cx="11677650" cy="5057775"/>
          </a:xfrm>
          <a:prstGeom prst="rect">
            <a:avLst/>
          </a:prstGeom>
        </p:spPr>
      </p:pic>
    </p:spTree>
    <p:extLst>
      <p:ext uri="{BB962C8B-B14F-4D97-AF65-F5344CB8AC3E}">
        <p14:creationId xmlns:p14="http://schemas.microsoft.com/office/powerpoint/2010/main" val="1756384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a:xfrm>
            <a:off x="838200" y="2414589"/>
            <a:ext cx="10515600" cy="2852737"/>
          </a:xfrm>
        </p:spPr>
        <p:txBody>
          <a:bodyPr>
            <a:normAutofit/>
          </a:bodyPr>
          <a:lstStyle/>
          <a:p>
            <a:pPr>
              <a:buClr>
                <a:schemeClr val="tx1"/>
              </a:buClr>
            </a:pPr>
            <a:r>
              <a:rPr lang="en-US" sz="3200" b="1" dirty="0"/>
              <a:t>Penalties for Noncompliance</a:t>
            </a:r>
          </a:p>
        </p:txBody>
      </p:sp>
      <p:pic>
        <p:nvPicPr>
          <p:cNvPr id="4" name="Picture 3">
            <a:extLst>
              <a:ext uri="{FF2B5EF4-FFF2-40B4-BE49-F238E27FC236}">
                <a16:creationId xmlns:a16="http://schemas.microsoft.com/office/drawing/2014/main" id="{BD0DCFD6-4CCB-2D73-473B-E2A3CDDBD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876300"/>
            <a:ext cx="4294296" cy="3215064"/>
          </a:xfrm>
          <a:prstGeom prst="rect">
            <a:avLst/>
          </a:prstGeom>
        </p:spPr>
      </p:pic>
    </p:spTree>
    <p:extLst>
      <p:ext uri="{BB962C8B-B14F-4D97-AF65-F5344CB8AC3E}">
        <p14:creationId xmlns:p14="http://schemas.microsoft.com/office/powerpoint/2010/main" val="137910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a:xfrm>
            <a:off x="838200" y="2664995"/>
            <a:ext cx="10515600" cy="2852737"/>
          </a:xfrm>
        </p:spPr>
        <p:txBody>
          <a:bodyPr>
            <a:normAutofit/>
          </a:bodyPr>
          <a:lstStyle/>
          <a:p>
            <a:pPr>
              <a:buClr>
                <a:schemeClr val="tx1"/>
              </a:buClr>
            </a:pPr>
            <a:r>
              <a:rPr lang="en-US" sz="3200" b="1" dirty="0"/>
              <a:t>Latest on Beneficial Ownership Information Reporting</a:t>
            </a:r>
          </a:p>
        </p:txBody>
      </p:sp>
      <p:pic>
        <p:nvPicPr>
          <p:cNvPr id="4" name="Picture 3">
            <a:extLst>
              <a:ext uri="{FF2B5EF4-FFF2-40B4-BE49-F238E27FC236}">
                <a16:creationId xmlns:a16="http://schemas.microsoft.com/office/drawing/2014/main" id="{BD0DCFD6-4CCB-2D73-473B-E2A3CDDBD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866" y="876300"/>
            <a:ext cx="4656380" cy="3486150"/>
          </a:xfrm>
          <a:prstGeom prst="rect">
            <a:avLst/>
          </a:prstGeom>
        </p:spPr>
      </p:pic>
    </p:spTree>
    <p:extLst>
      <p:ext uri="{BB962C8B-B14F-4D97-AF65-F5344CB8AC3E}">
        <p14:creationId xmlns:p14="http://schemas.microsoft.com/office/powerpoint/2010/main" val="808037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Penalties for Noncompliance                         </a:t>
            </a:r>
          </a:p>
        </p:txBody>
      </p:sp>
      <p:pic>
        <p:nvPicPr>
          <p:cNvPr id="5" name="Content Placeholder 4">
            <a:extLst>
              <a:ext uri="{FF2B5EF4-FFF2-40B4-BE49-F238E27FC236}">
                <a16:creationId xmlns:a16="http://schemas.microsoft.com/office/drawing/2014/main" id="{869F6413-6A91-C114-7259-165D7C74EFFC}"/>
              </a:ext>
            </a:extLst>
          </p:cNvPr>
          <p:cNvPicPr>
            <a:picLocks noGrp="1" noChangeAspect="1"/>
          </p:cNvPicPr>
          <p:nvPr>
            <p:ph idx="1"/>
          </p:nvPr>
        </p:nvPicPr>
        <p:blipFill>
          <a:blip r:embed="rId2"/>
          <a:stretch>
            <a:fillRect/>
          </a:stretch>
        </p:blipFill>
        <p:spPr>
          <a:xfrm>
            <a:off x="793750" y="2133093"/>
            <a:ext cx="10445750" cy="2871214"/>
          </a:xfrm>
        </p:spPr>
      </p:pic>
    </p:spTree>
    <p:extLst>
      <p:ext uri="{BB962C8B-B14F-4D97-AF65-F5344CB8AC3E}">
        <p14:creationId xmlns:p14="http://schemas.microsoft.com/office/powerpoint/2010/main" val="312741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Who is Responsible? </a:t>
            </a:r>
          </a:p>
        </p:txBody>
      </p:sp>
      <p:pic>
        <p:nvPicPr>
          <p:cNvPr id="5" name="Content Placeholder 4">
            <a:extLst>
              <a:ext uri="{FF2B5EF4-FFF2-40B4-BE49-F238E27FC236}">
                <a16:creationId xmlns:a16="http://schemas.microsoft.com/office/drawing/2014/main" id="{39B231C0-5DD6-D7C6-12F3-C59F0251B8CC}"/>
              </a:ext>
            </a:extLst>
          </p:cNvPr>
          <p:cNvPicPr>
            <a:picLocks noGrp="1" noChangeAspect="1"/>
          </p:cNvPicPr>
          <p:nvPr>
            <p:ph idx="1"/>
          </p:nvPr>
        </p:nvPicPr>
        <p:blipFill>
          <a:blip r:embed="rId2"/>
          <a:stretch>
            <a:fillRect/>
          </a:stretch>
        </p:blipFill>
        <p:spPr>
          <a:xfrm>
            <a:off x="873125" y="1820177"/>
            <a:ext cx="10445750" cy="4201895"/>
          </a:xfrm>
        </p:spPr>
      </p:pic>
    </p:spTree>
    <p:extLst>
      <p:ext uri="{BB962C8B-B14F-4D97-AF65-F5344CB8AC3E}">
        <p14:creationId xmlns:p14="http://schemas.microsoft.com/office/powerpoint/2010/main" val="1967771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Small Business Compliance Guide (Best Resource)</a:t>
            </a:r>
          </a:p>
        </p:txBody>
      </p:sp>
      <p:sp>
        <p:nvSpPr>
          <p:cNvPr id="11" name="TextBox 10">
            <a:extLst>
              <a:ext uri="{FF2B5EF4-FFF2-40B4-BE49-F238E27FC236}">
                <a16:creationId xmlns:a16="http://schemas.microsoft.com/office/drawing/2014/main" id="{7FD31EEB-C8E5-1FA3-E28F-1A3967042D16}"/>
              </a:ext>
            </a:extLst>
          </p:cNvPr>
          <p:cNvSpPr txBox="1"/>
          <p:nvPr/>
        </p:nvSpPr>
        <p:spPr>
          <a:xfrm>
            <a:off x="1608871" y="1754103"/>
            <a:ext cx="6096000"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a:ea typeface="+mn-ea"/>
                <a:cs typeface="+mn-cs"/>
                <a:hlinkClick r:id="rId2"/>
              </a:rPr>
              <a:t>https://www.fincen.gov/boi/small-entity-compliance-guide</a:t>
            </a:r>
            <a:endParaRPr kumimoji="0" lang="en-US" sz="2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entury Gothic"/>
                <a:ea typeface="+mn-ea"/>
                <a:cs typeface="+mn-cs"/>
                <a:hlinkClick r:id="rId3"/>
              </a:rPr>
              <a:t>https://fincen.gov/boi-faqs</a:t>
            </a:r>
            <a:endParaRPr lang="en-US" sz="2400" dirty="0">
              <a:solidFill>
                <a:srgbClr val="000000"/>
              </a:solidFill>
              <a:latin typeface="Century Gothic"/>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BC0A928E-D7F1-4C7A-FCDE-833224DC8C1F}"/>
              </a:ext>
            </a:extLst>
          </p:cNvPr>
          <p:cNvPicPr>
            <a:picLocks noChangeAspect="1"/>
          </p:cNvPicPr>
          <p:nvPr/>
        </p:nvPicPr>
        <p:blipFill>
          <a:blip r:embed="rId4"/>
          <a:stretch>
            <a:fillRect/>
          </a:stretch>
        </p:blipFill>
        <p:spPr>
          <a:xfrm>
            <a:off x="3120190" y="3534238"/>
            <a:ext cx="5739850" cy="3215977"/>
          </a:xfrm>
          <a:prstGeom prst="rect">
            <a:avLst/>
          </a:prstGeom>
        </p:spPr>
      </p:pic>
    </p:spTree>
    <p:extLst>
      <p:ext uri="{BB962C8B-B14F-4D97-AF65-F5344CB8AC3E}">
        <p14:creationId xmlns:p14="http://schemas.microsoft.com/office/powerpoint/2010/main" val="1068679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Professional Concerns</a:t>
            </a:r>
          </a:p>
        </p:txBody>
      </p:sp>
      <p:sp>
        <p:nvSpPr>
          <p:cNvPr id="4" name="TextBox 3">
            <a:extLst>
              <a:ext uri="{FF2B5EF4-FFF2-40B4-BE49-F238E27FC236}">
                <a16:creationId xmlns:a16="http://schemas.microsoft.com/office/drawing/2014/main" id="{17CD5A63-58B6-227D-A80D-D923C6AF366F}"/>
              </a:ext>
            </a:extLst>
          </p:cNvPr>
          <p:cNvSpPr txBox="1"/>
          <p:nvPr/>
        </p:nvSpPr>
        <p:spPr>
          <a:xfrm>
            <a:off x="1073216" y="1423013"/>
            <a:ext cx="10709710" cy="5262979"/>
          </a:xfrm>
          <a:prstGeom prst="rect">
            <a:avLst/>
          </a:prstGeom>
          <a:noFill/>
        </p:spPr>
        <p:txBody>
          <a:bodyPr wrap="square">
            <a:spAutoFit/>
          </a:bodyPr>
          <a:lstStyle/>
          <a:p>
            <a:pPr marL="342900" indent="-342900">
              <a:buFont typeface="Arial" panose="020B0604020202020204" pitchFamily="34" charset="0"/>
              <a:buChar char="•"/>
            </a:pPr>
            <a:r>
              <a:rPr lang="en-US" sz="2400" dirty="0"/>
              <a:t>Attorneys who form entities for clients MUST stay on top of these requirements and advise clients with respect their obligations. Failure to do so may constitute a failure to advise.</a:t>
            </a:r>
          </a:p>
          <a:p>
            <a:pPr marL="800100" lvl="1" indent="-342900">
              <a:buFont typeface="Arial" panose="020B0604020202020204" pitchFamily="34" charset="0"/>
              <a:buChar char="•"/>
            </a:pPr>
            <a:r>
              <a:rPr lang="en-US" sz="2400" dirty="0"/>
              <a:t>Most will have multiple staff members who are company applicants.</a:t>
            </a:r>
          </a:p>
          <a:p>
            <a:pPr marL="342900" indent="-342900">
              <a:buFont typeface="Arial" panose="020B0604020202020204" pitchFamily="34" charset="0"/>
              <a:buChar char="•"/>
            </a:pPr>
            <a:r>
              <a:rPr lang="en-US" sz="2400" dirty="0"/>
              <a:t>When professionals assist clients, they need to be clear about responsibilities to provide updates.</a:t>
            </a:r>
          </a:p>
          <a:p>
            <a:pPr marL="342900" indent="-342900">
              <a:buFont typeface="Arial" panose="020B0604020202020204" pitchFamily="34" charset="0"/>
              <a:buChar char="•"/>
            </a:pPr>
            <a:r>
              <a:rPr lang="en-US" sz="2400" dirty="0"/>
              <a:t>Engagement letters should clearly set forth the responsibilities and obligations of the clients and the advisors.</a:t>
            </a:r>
          </a:p>
          <a:p>
            <a:pPr marL="342900" indent="-342900">
              <a:buFont typeface="Arial" panose="020B0604020202020204" pitchFamily="34" charset="0"/>
              <a:buChar char="•"/>
            </a:pPr>
            <a:r>
              <a:rPr lang="en-US" sz="2400" dirty="0"/>
              <a:t>Professionals must work with professional liability insurers.</a:t>
            </a:r>
          </a:p>
          <a:p>
            <a:pPr marL="342900" indent="-342900">
              <a:buFont typeface="Arial" panose="020B0604020202020204" pitchFamily="34" charset="0"/>
              <a:buChar char="•"/>
            </a:pPr>
            <a:r>
              <a:rPr lang="en-US" sz="2400" dirty="0"/>
              <a:t>Non-lawyer tax professionals may not be able to assist clients with CTA obligations without running afoul of unauthorized practice of law statutes. </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190382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Practice of Law?</a:t>
            </a:r>
          </a:p>
        </p:txBody>
      </p:sp>
      <p:pic>
        <p:nvPicPr>
          <p:cNvPr id="5" name="Picture 4">
            <a:extLst>
              <a:ext uri="{FF2B5EF4-FFF2-40B4-BE49-F238E27FC236}">
                <a16:creationId xmlns:a16="http://schemas.microsoft.com/office/drawing/2014/main" id="{A860BC28-AE22-4BF6-86A4-731A3C69AADE}"/>
              </a:ext>
            </a:extLst>
          </p:cNvPr>
          <p:cNvPicPr>
            <a:picLocks noChangeAspect="1"/>
          </p:cNvPicPr>
          <p:nvPr/>
        </p:nvPicPr>
        <p:blipFill>
          <a:blip r:embed="rId2"/>
          <a:stretch>
            <a:fillRect/>
          </a:stretch>
        </p:blipFill>
        <p:spPr>
          <a:xfrm>
            <a:off x="1390650" y="1971675"/>
            <a:ext cx="9410700" cy="2914650"/>
          </a:xfrm>
          <a:prstGeom prst="rect">
            <a:avLst/>
          </a:prstGeom>
        </p:spPr>
      </p:pic>
    </p:spTree>
    <p:extLst>
      <p:ext uri="{BB962C8B-B14F-4D97-AF65-F5344CB8AC3E}">
        <p14:creationId xmlns:p14="http://schemas.microsoft.com/office/powerpoint/2010/main" val="3902848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4264" y="3262026"/>
            <a:ext cx="10515600" cy="2852737"/>
          </a:xfrm>
        </p:spPr>
        <p:txBody>
          <a:bodyPr>
            <a:normAutofit/>
          </a:bodyPr>
          <a:lstStyle/>
          <a:p>
            <a:pPr algn="ctr"/>
            <a:r>
              <a:rPr lang="en-US" sz="3600" b="1" dirty="0"/>
              <a:t>Scheduled Sunset of Income Tax </a:t>
            </a:r>
            <a:br>
              <a:rPr lang="en-US" sz="3600" b="1" dirty="0"/>
            </a:br>
            <a:r>
              <a:rPr lang="en-US" sz="3600" b="1" dirty="0"/>
              <a:t>Provisions in 2025</a:t>
            </a:r>
          </a:p>
        </p:txBody>
      </p:sp>
      <p:pic>
        <p:nvPicPr>
          <p:cNvPr id="2" name="Picture 1">
            <a:extLst>
              <a:ext uri="{FF2B5EF4-FFF2-40B4-BE49-F238E27FC236}">
                <a16:creationId xmlns:a16="http://schemas.microsoft.com/office/drawing/2014/main" id="{B0855DE4-86D4-7083-2382-1175E76F62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46879" y="1181387"/>
            <a:ext cx="5630371" cy="3753252"/>
          </a:xfrm>
          <a:prstGeom prst="rect">
            <a:avLst/>
          </a:prstGeom>
        </p:spPr>
      </p:pic>
    </p:spTree>
    <p:extLst>
      <p:ext uri="{BB962C8B-B14F-4D97-AF65-F5344CB8AC3E}">
        <p14:creationId xmlns:p14="http://schemas.microsoft.com/office/powerpoint/2010/main" val="2689394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What’s the Big Deal?</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645148"/>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In 2017, Congress passed the most impactful tax bill in 30 years.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The Tax Cuts &amp; Jobs Act signed into law December 22, 2017, provided lower tax rates for individuals, a new 20 percent deduction for qualified pass-through business income, a 21 percent flat tax rate for corporate income, and changes impacting depreciation, expensing and losses.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Because it was passed via the budget reconciliation process, it had a shelf life. That expiration date is December 31, 2025.</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It was estimated to cost $1.9 trillion to implement ($5.5 trillion in tax breaks and $4 trillion in offsets). It is estimated to cost ~ $5 trillion to extend it.</a:t>
            </a:r>
          </a:p>
          <a:p>
            <a:pPr marL="384048" marR="0" lvl="2" indent="0" algn="l" defTabSz="914400" rtl="0" eaLnBrk="1" fontAlgn="auto" latinLnBrk="0" hangingPunct="1">
              <a:lnSpc>
                <a:spcPct val="100000"/>
              </a:lnSpc>
              <a:spcBef>
                <a:spcPts val="200"/>
              </a:spcBef>
              <a:spcAft>
                <a:spcPts val="400"/>
              </a:spcAft>
              <a:buClr>
                <a:srgbClr val="000000"/>
              </a:buClr>
              <a:buSzTx/>
              <a:buNone/>
              <a:tabLst/>
              <a:defRPr/>
            </a:pPr>
            <a:endParaRPr lang="en-US" sz="2400" dirty="0">
              <a:solidFill>
                <a:srgbClr val="000000">
                  <a:lumMod val="75000"/>
                  <a:lumOff val="25000"/>
                </a:srgbClr>
              </a:solidFill>
              <a:latin typeface="Century Gothic"/>
            </a:endParaRPr>
          </a:p>
        </p:txBody>
      </p:sp>
    </p:spTree>
    <p:extLst>
      <p:ext uri="{BB962C8B-B14F-4D97-AF65-F5344CB8AC3E}">
        <p14:creationId xmlns:p14="http://schemas.microsoft.com/office/powerpoint/2010/main" val="2739240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Higher Individual Tax Rates Are Scheduled</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Most farm businesses are sole proprietorships, partnerships, or S Corporations. This means that business income passes through to the owners, who pay taxes based upon individual income tax rates.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From 2018 to 2025, the TCJA lowered individual income tax rates across the board.  </a:t>
            </a:r>
          </a:p>
        </p:txBody>
      </p:sp>
      <p:pic>
        <p:nvPicPr>
          <p:cNvPr id="5" name="Picture 4" descr="A finger pressing a red button on a calculator&#10;&#10;Description automatically generated">
            <a:extLst>
              <a:ext uri="{FF2B5EF4-FFF2-40B4-BE49-F238E27FC236}">
                <a16:creationId xmlns:a16="http://schemas.microsoft.com/office/drawing/2014/main" id="{00302F74-1E61-53D5-E970-A714DDED7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4275" y="4002849"/>
            <a:ext cx="4263820" cy="2636075"/>
          </a:xfrm>
          <a:prstGeom prst="rect">
            <a:avLst/>
          </a:prstGeom>
        </p:spPr>
      </p:pic>
    </p:spTree>
    <p:extLst>
      <p:ext uri="{BB962C8B-B14F-4D97-AF65-F5344CB8AC3E}">
        <p14:creationId xmlns:p14="http://schemas.microsoft.com/office/powerpoint/2010/main" val="179839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Higher Individual Tax Rates Are Scheduled</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The graduated rates that apply to ordinary income were also restructured to include the following brackets: 10%, 12% (down from 15%), 22% (down from 25%), 24% (down from 28%), 32% (down from 33%), 35%, and 37% (down from 39.6%).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Also changed the income tax brackets to make more income subject to lower tax rates.</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b="1" dirty="0">
                <a:solidFill>
                  <a:srgbClr val="000000">
                    <a:lumMod val="75000"/>
                    <a:lumOff val="25000"/>
                  </a:srgbClr>
                </a:solidFill>
                <a:latin typeface="Century Gothic"/>
              </a:rPr>
              <a:t>On January 1, 2026, the tax rates and brackets will reset to pre-2018 levels.</a:t>
            </a:r>
          </a:p>
        </p:txBody>
      </p:sp>
    </p:spTree>
    <p:extLst>
      <p:ext uri="{BB962C8B-B14F-4D97-AF65-F5344CB8AC3E}">
        <p14:creationId xmlns:p14="http://schemas.microsoft.com/office/powerpoint/2010/main" val="1448160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Lower Individual Tax Rates</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lang="en-US" sz="2400" dirty="0">
              <a:solidFill>
                <a:srgbClr val="000000">
                  <a:lumMod val="75000"/>
                  <a:lumOff val="25000"/>
                </a:srgbClr>
              </a:solidFill>
              <a:latin typeface="Century Gothic"/>
            </a:endParaRPr>
          </a:p>
        </p:txBody>
      </p:sp>
      <p:pic>
        <p:nvPicPr>
          <p:cNvPr id="5" name="Picture 4">
            <a:extLst>
              <a:ext uri="{FF2B5EF4-FFF2-40B4-BE49-F238E27FC236}">
                <a16:creationId xmlns:a16="http://schemas.microsoft.com/office/drawing/2014/main" id="{7D67B095-1FDA-987E-3EF8-3B2585CDED24}"/>
              </a:ext>
            </a:extLst>
          </p:cNvPr>
          <p:cNvPicPr>
            <a:picLocks noChangeAspect="1"/>
          </p:cNvPicPr>
          <p:nvPr/>
        </p:nvPicPr>
        <p:blipFill>
          <a:blip r:embed="rId2"/>
          <a:stretch>
            <a:fillRect/>
          </a:stretch>
        </p:blipFill>
        <p:spPr>
          <a:xfrm>
            <a:off x="0" y="430811"/>
            <a:ext cx="12192000" cy="599637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3722EE6-8D24-0EA1-24B6-A8C73FBBF45A}"/>
                  </a:ext>
                </a:extLst>
              </p14:cNvPr>
              <p14:cNvContentPartPr/>
              <p14:nvPr/>
            </p14:nvContentPartPr>
            <p14:xfrm>
              <a:off x="7534155" y="6009105"/>
              <a:ext cx="1442160" cy="39960"/>
            </p14:xfrm>
          </p:contentPart>
        </mc:Choice>
        <mc:Fallback xmlns="">
          <p:pic>
            <p:nvPicPr>
              <p:cNvPr id="3" name="Ink 2">
                <a:extLst>
                  <a:ext uri="{FF2B5EF4-FFF2-40B4-BE49-F238E27FC236}">
                    <a16:creationId xmlns:a16="http://schemas.microsoft.com/office/drawing/2014/main" id="{83722EE6-8D24-0EA1-24B6-A8C73FBBF45A}"/>
                  </a:ext>
                </a:extLst>
              </p:cNvPr>
              <p:cNvPicPr/>
              <p:nvPr/>
            </p:nvPicPr>
            <p:blipFill>
              <a:blip r:embed="rId4"/>
              <a:stretch>
                <a:fillRect/>
              </a:stretch>
            </p:blipFill>
            <p:spPr>
              <a:xfrm>
                <a:off x="7480515" y="5901465"/>
                <a:ext cx="154980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9C978D0-30FC-1140-7B67-6BFC156C7785}"/>
                  </a:ext>
                </a:extLst>
              </p14:cNvPr>
              <p14:cNvContentPartPr/>
              <p14:nvPr/>
            </p14:nvContentPartPr>
            <p14:xfrm>
              <a:off x="10010955" y="6009825"/>
              <a:ext cx="1405080" cy="95760"/>
            </p14:xfrm>
          </p:contentPart>
        </mc:Choice>
        <mc:Fallback xmlns="">
          <p:pic>
            <p:nvPicPr>
              <p:cNvPr id="7" name="Ink 6">
                <a:extLst>
                  <a:ext uri="{FF2B5EF4-FFF2-40B4-BE49-F238E27FC236}">
                    <a16:creationId xmlns:a16="http://schemas.microsoft.com/office/drawing/2014/main" id="{09C978D0-30FC-1140-7B67-6BFC156C7785}"/>
                  </a:ext>
                </a:extLst>
              </p:cNvPr>
              <p:cNvPicPr/>
              <p:nvPr/>
            </p:nvPicPr>
            <p:blipFill>
              <a:blip r:embed="rId6"/>
              <a:stretch>
                <a:fillRect/>
              </a:stretch>
            </p:blipFill>
            <p:spPr>
              <a:xfrm>
                <a:off x="9956955" y="5902185"/>
                <a:ext cx="151272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9E960D66-C478-4FC1-B916-E81C95A1B5C3}"/>
                  </a:ext>
                </a:extLst>
              </p14:cNvPr>
              <p14:cNvContentPartPr/>
              <p14:nvPr/>
            </p14:nvContentPartPr>
            <p14:xfrm>
              <a:off x="288435" y="5893905"/>
              <a:ext cx="1483200" cy="135720"/>
            </p14:xfrm>
          </p:contentPart>
        </mc:Choice>
        <mc:Fallback xmlns="">
          <p:pic>
            <p:nvPicPr>
              <p:cNvPr id="8" name="Ink 7">
                <a:extLst>
                  <a:ext uri="{FF2B5EF4-FFF2-40B4-BE49-F238E27FC236}">
                    <a16:creationId xmlns:a16="http://schemas.microsoft.com/office/drawing/2014/main" id="{9E960D66-C478-4FC1-B916-E81C95A1B5C3}"/>
                  </a:ext>
                </a:extLst>
              </p:cNvPr>
              <p:cNvPicPr/>
              <p:nvPr/>
            </p:nvPicPr>
            <p:blipFill>
              <a:blip r:embed="rId8"/>
              <a:stretch>
                <a:fillRect/>
              </a:stretch>
            </p:blipFill>
            <p:spPr>
              <a:xfrm>
                <a:off x="234795" y="5785905"/>
                <a:ext cx="159084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566BC7A-4A87-50F2-14C0-3FB80AB89FE1}"/>
                  </a:ext>
                </a:extLst>
              </p14:cNvPr>
              <p14:cNvContentPartPr/>
              <p14:nvPr/>
            </p14:nvContentPartPr>
            <p14:xfrm>
              <a:off x="7362435" y="3494865"/>
              <a:ext cx="1613160" cy="39240"/>
            </p14:xfrm>
          </p:contentPart>
        </mc:Choice>
        <mc:Fallback xmlns="">
          <p:pic>
            <p:nvPicPr>
              <p:cNvPr id="9" name="Ink 8">
                <a:extLst>
                  <a:ext uri="{FF2B5EF4-FFF2-40B4-BE49-F238E27FC236}">
                    <a16:creationId xmlns:a16="http://schemas.microsoft.com/office/drawing/2014/main" id="{5566BC7A-4A87-50F2-14C0-3FB80AB89FE1}"/>
                  </a:ext>
                </a:extLst>
              </p:cNvPr>
              <p:cNvPicPr/>
              <p:nvPr/>
            </p:nvPicPr>
            <p:blipFill>
              <a:blip r:embed="rId10"/>
              <a:stretch>
                <a:fillRect/>
              </a:stretch>
            </p:blipFill>
            <p:spPr>
              <a:xfrm>
                <a:off x="7308795" y="3387225"/>
                <a:ext cx="17208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6F3880E-6E97-7B82-B74D-1626902DCCAC}"/>
                  </a:ext>
                </a:extLst>
              </p14:cNvPr>
              <p14:cNvContentPartPr/>
              <p14:nvPr/>
            </p14:nvContentPartPr>
            <p14:xfrm>
              <a:off x="9953715" y="3570825"/>
              <a:ext cx="1611360" cy="20520"/>
            </p14:xfrm>
          </p:contentPart>
        </mc:Choice>
        <mc:Fallback xmlns="">
          <p:pic>
            <p:nvPicPr>
              <p:cNvPr id="10" name="Ink 9">
                <a:extLst>
                  <a:ext uri="{FF2B5EF4-FFF2-40B4-BE49-F238E27FC236}">
                    <a16:creationId xmlns:a16="http://schemas.microsoft.com/office/drawing/2014/main" id="{76F3880E-6E97-7B82-B74D-1626902DCCAC}"/>
                  </a:ext>
                </a:extLst>
              </p:cNvPr>
              <p:cNvPicPr/>
              <p:nvPr/>
            </p:nvPicPr>
            <p:blipFill>
              <a:blip r:embed="rId12"/>
              <a:stretch>
                <a:fillRect/>
              </a:stretch>
            </p:blipFill>
            <p:spPr>
              <a:xfrm>
                <a:off x="9899715" y="3463185"/>
                <a:ext cx="17190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9456A93E-6597-A851-C9A5-7461600C8427}"/>
                  </a:ext>
                </a:extLst>
              </p14:cNvPr>
              <p14:cNvContentPartPr/>
              <p14:nvPr/>
            </p14:nvContentPartPr>
            <p14:xfrm>
              <a:off x="7409955" y="4075545"/>
              <a:ext cx="4219560" cy="49680"/>
            </p14:xfrm>
          </p:contentPart>
        </mc:Choice>
        <mc:Fallback xmlns="">
          <p:pic>
            <p:nvPicPr>
              <p:cNvPr id="11" name="Ink 10">
                <a:extLst>
                  <a:ext uri="{FF2B5EF4-FFF2-40B4-BE49-F238E27FC236}">
                    <a16:creationId xmlns:a16="http://schemas.microsoft.com/office/drawing/2014/main" id="{9456A93E-6597-A851-C9A5-7461600C8427}"/>
                  </a:ext>
                </a:extLst>
              </p:cNvPr>
              <p:cNvPicPr/>
              <p:nvPr/>
            </p:nvPicPr>
            <p:blipFill>
              <a:blip r:embed="rId14"/>
              <a:stretch>
                <a:fillRect/>
              </a:stretch>
            </p:blipFill>
            <p:spPr>
              <a:xfrm>
                <a:off x="7356315" y="3967545"/>
                <a:ext cx="4327200" cy="265320"/>
              </a:xfrm>
              <a:prstGeom prst="rect">
                <a:avLst/>
              </a:prstGeom>
            </p:spPr>
          </p:pic>
        </mc:Fallback>
      </mc:AlternateContent>
    </p:spTree>
    <p:extLst>
      <p:ext uri="{BB962C8B-B14F-4D97-AF65-F5344CB8AC3E}">
        <p14:creationId xmlns:p14="http://schemas.microsoft.com/office/powerpoint/2010/main" val="1164558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What is Beneficial Ownership Information Reporting?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737462"/>
            <a:ext cx="10475884" cy="4774173"/>
          </a:xfrm>
        </p:spPr>
        <p:txBody>
          <a:bodyPr>
            <a:normAutofit/>
          </a:bodyPr>
          <a:lstStyle/>
          <a:p>
            <a:pPr lvl="1">
              <a:buClr>
                <a:schemeClr val="tx1"/>
              </a:buClr>
              <a:buFont typeface="Wingdings" panose="05000000000000000000" pitchFamily="2" charset="2"/>
              <a:buChar char="§"/>
            </a:pPr>
            <a:r>
              <a:rPr lang="en-US" sz="2400" dirty="0"/>
              <a:t>The Corporate Transparency Act (CTA), Pub. L. 116-283 § 6401, et seq., requires all non-exempted companies to report information about their company AND their beneficial owners to FinCEN, a federal agency, beginning in 2024.</a:t>
            </a:r>
          </a:p>
          <a:p>
            <a:pPr lvl="1">
              <a:buClr>
                <a:schemeClr val="tx1"/>
              </a:buClr>
              <a:buFont typeface="Wingdings" panose="05000000000000000000" pitchFamily="2" charset="2"/>
              <a:buChar char="§"/>
            </a:pPr>
            <a:endParaRPr lang="en-US" sz="2400" b="1" dirty="0"/>
          </a:p>
          <a:p>
            <a:pPr marL="201168" lvl="1" indent="0">
              <a:buClr>
                <a:schemeClr val="tx1"/>
              </a:buClr>
              <a:buNone/>
            </a:pPr>
            <a:endParaRPr lang="en-US" sz="2400" dirty="0"/>
          </a:p>
        </p:txBody>
      </p:sp>
      <p:pic>
        <p:nvPicPr>
          <p:cNvPr id="6" name="Picture 5">
            <a:extLst>
              <a:ext uri="{FF2B5EF4-FFF2-40B4-BE49-F238E27FC236}">
                <a16:creationId xmlns:a16="http://schemas.microsoft.com/office/drawing/2014/main" id="{E42899BD-E53E-11BC-D7E9-1DD8216F067E}"/>
              </a:ext>
            </a:extLst>
          </p:cNvPr>
          <p:cNvPicPr>
            <a:picLocks noChangeAspect="1"/>
          </p:cNvPicPr>
          <p:nvPr/>
        </p:nvPicPr>
        <p:blipFill>
          <a:blip r:embed="rId2"/>
          <a:stretch>
            <a:fillRect/>
          </a:stretch>
        </p:blipFill>
        <p:spPr>
          <a:xfrm>
            <a:off x="2407051" y="3429699"/>
            <a:ext cx="6858000" cy="1562100"/>
          </a:xfrm>
          <a:prstGeom prst="rect">
            <a:avLst/>
          </a:prstGeom>
        </p:spPr>
      </p:pic>
      <p:sp>
        <p:nvSpPr>
          <p:cNvPr id="7" name="Rectangle 6">
            <a:extLst>
              <a:ext uri="{FF2B5EF4-FFF2-40B4-BE49-F238E27FC236}">
                <a16:creationId xmlns:a16="http://schemas.microsoft.com/office/drawing/2014/main" id="{5FEE9198-41B2-4C33-A784-014E59AABB0D}"/>
              </a:ext>
            </a:extLst>
          </p:cNvPr>
          <p:cNvSpPr/>
          <p:nvPr/>
        </p:nvSpPr>
        <p:spPr>
          <a:xfrm>
            <a:off x="481321" y="4991799"/>
            <a:ext cx="1122935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A1A2A9"/>
                </a:solidFill>
                <a:effectLst/>
                <a:uLnTx/>
                <a:uFillTx/>
                <a:latin typeface="Century Gothic"/>
                <a:ea typeface="+mn-ea"/>
                <a:cs typeface="+mn-cs"/>
              </a:rPr>
              <a:t>Who Owns or Controls This Entity?</a:t>
            </a:r>
          </a:p>
        </p:txBody>
      </p:sp>
    </p:spTree>
    <p:extLst>
      <p:ext uri="{BB962C8B-B14F-4D97-AF65-F5344CB8AC3E}">
        <p14:creationId xmlns:p14="http://schemas.microsoft.com/office/powerpoint/2010/main" val="1231161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fontScale="90000"/>
          </a:bodyPr>
          <a:lstStyle/>
          <a:p>
            <a:r>
              <a:rPr lang="en-US" sz="3200" b="1" dirty="0"/>
              <a:t>Increased Standard Deduction Scheduled to Sunset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Taxpayers only itemize deductions if the amount they can deduct on 1040, Schedule A, is more than their standard deduction. The TCJA has significantly decreased the number of taxpayers who itemize deductions by nearly doubling the standard deduction.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In 2018, it increased the standard deduction from $13,000 to $24,000 for married filing jointly taxpayers and from $6,500 to $12,000 for single taxpayers. [I.R.C. § 63].</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For 2023 returns, these standard deduction amounts are $27,700 for married filing jointly and $13,850 for singles.</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increased standard deduction is in place through 2025 and will reset to prior levels, indexed for inflation, in 2026.</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890B866C-2D38-7561-79CB-A5231D63F358}"/>
                  </a:ext>
                </a:extLst>
              </p14:cNvPr>
              <p14:cNvContentPartPr/>
              <p14:nvPr/>
            </p14:nvContentPartPr>
            <p14:xfrm>
              <a:off x="8524515" y="3503865"/>
              <a:ext cx="2622600" cy="134640"/>
            </p14:xfrm>
          </p:contentPart>
        </mc:Choice>
        <mc:Fallback xmlns="">
          <p:pic>
            <p:nvPicPr>
              <p:cNvPr id="3" name="Ink 2">
                <a:extLst>
                  <a:ext uri="{FF2B5EF4-FFF2-40B4-BE49-F238E27FC236}">
                    <a16:creationId xmlns:a16="http://schemas.microsoft.com/office/drawing/2014/main" id="{890B866C-2D38-7561-79CB-A5231D63F358}"/>
                  </a:ext>
                </a:extLst>
              </p:cNvPr>
              <p:cNvPicPr/>
              <p:nvPr/>
            </p:nvPicPr>
            <p:blipFill>
              <a:blip r:embed="rId3"/>
              <a:stretch>
                <a:fillRect/>
              </a:stretch>
            </p:blipFill>
            <p:spPr>
              <a:xfrm>
                <a:off x="8470875" y="3396225"/>
                <a:ext cx="273024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AABCB08-811E-325D-78D7-F264146C7C35}"/>
                  </a:ext>
                </a:extLst>
              </p14:cNvPr>
              <p14:cNvContentPartPr/>
              <p14:nvPr/>
            </p14:nvContentPartPr>
            <p14:xfrm>
              <a:off x="7619475" y="4018305"/>
              <a:ext cx="2409480" cy="86760"/>
            </p14:xfrm>
          </p:contentPart>
        </mc:Choice>
        <mc:Fallback xmlns="">
          <p:pic>
            <p:nvPicPr>
              <p:cNvPr id="5" name="Ink 4">
                <a:extLst>
                  <a:ext uri="{FF2B5EF4-FFF2-40B4-BE49-F238E27FC236}">
                    <a16:creationId xmlns:a16="http://schemas.microsoft.com/office/drawing/2014/main" id="{9AABCB08-811E-325D-78D7-F264146C7C35}"/>
                  </a:ext>
                </a:extLst>
              </p:cNvPr>
              <p:cNvPicPr/>
              <p:nvPr/>
            </p:nvPicPr>
            <p:blipFill>
              <a:blip r:embed="rId5"/>
              <a:stretch>
                <a:fillRect/>
              </a:stretch>
            </p:blipFill>
            <p:spPr>
              <a:xfrm>
                <a:off x="7565835" y="3910665"/>
                <a:ext cx="25171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6C67F4E-8B41-D904-5187-C0F70F9FE8DB}"/>
                  </a:ext>
                </a:extLst>
              </p14:cNvPr>
              <p14:cNvContentPartPr/>
              <p14:nvPr/>
            </p14:nvContentPartPr>
            <p14:xfrm>
              <a:off x="9563115" y="4856745"/>
              <a:ext cx="1075680" cy="58680"/>
            </p14:xfrm>
          </p:contentPart>
        </mc:Choice>
        <mc:Fallback xmlns="">
          <p:pic>
            <p:nvPicPr>
              <p:cNvPr id="7" name="Ink 6">
                <a:extLst>
                  <a:ext uri="{FF2B5EF4-FFF2-40B4-BE49-F238E27FC236}">
                    <a16:creationId xmlns:a16="http://schemas.microsoft.com/office/drawing/2014/main" id="{86C67F4E-8B41-D904-5187-C0F70F9FE8DB}"/>
                  </a:ext>
                </a:extLst>
              </p:cNvPr>
              <p:cNvPicPr/>
              <p:nvPr/>
            </p:nvPicPr>
            <p:blipFill>
              <a:blip r:embed="rId7"/>
              <a:stretch>
                <a:fillRect/>
              </a:stretch>
            </p:blipFill>
            <p:spPr>
              <a:xfrm>
                <a:off x="9509115" y="4749105"/>
                <a:ext cx="11833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56684E80-F1B1-A0C8-D0C0-C5C8C6C7DA27}"/>
                  </a:ext>
                </a:extLst>
              </p14:cNvPr>
              <p14:cNvContentPartPr/>
              <p14:nvPr/>
            </p14:nvContentPartPr>
            <p14:xfrm>
              <a:off x="4867275" y="5181105"/>
              <a:ext cx="2247480" cy="144720"/>
            </p14:xfrm>
          </p:contentPart>
        </mc:Choice>
        <mc:Fallback xmlns="">
          <p:pic>
            <p:nvPicPr>
              <p:cNvPr id="8" name="Ink 7">
                <a:extLst>
                  <a:ext uri="{FF2B5EF4-FFF2-40B4-BE49-F238E27FC236}">
                    <a16:creationId xmlns:a16="http://schemas.microsoft.com/office/drawing/2014/main" id="{56684E80-F1B1-A0C8-D0C0-C5C8C6C7DA27}"/>
                  </a:ext>
                </a:extLst>
              </p:cNvPr>
              <p:cNvPicPr/>
              <p:nvPr/>
            </p:nvPicPr>
            <p:blipFill>
              <a:blip r:embed="rId9"/>
              <a:stretch>
                <a:fillRect/>
              </a:stretch>
            </p:blipFill>
            <p:spPr>
              <a:xfrm>
                <a:off x="4813275" y="5073105"/>
                <a:ext cx="2355120" cy="360360"/>
              </a:xfrm>
              <a:prstGeom prst="rect">
                <a:avLst/>
              </a:prstGeom>
            </p:spPr>
          </p:pic>
        </mc:Fallback>
      </mc:AlternateContent>
    </p:spTree>
    <p:extLst>
      <p:ext uri="{BB962C8B-B14F-4D97-AF65-F5344CB8AC3E}">
        <p14:creationId xmlns:p14="http://schemas.microsoft.com/office/powerpoint/2010/main" val="2451676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a:xfrm>
            <a:off x="1097280" y="799996"/>
            <a:ext cx="10058400" cy="587584"/>
          </a:xfrm>
        </p:spPr>
        <p:txBody>
          <a:bodyPr>
            <a:normAutofit/>
          </a:bodyPr>
          <a:lstStyle/>
          <a:p>
            <a:pPr>
              <a:buClr>
                <a:schemeClr val="tx1"/>
              </a:buClr>
            </a:pPr>
            <a:r>
              <a:rPr lang="en-US" sz="3200" b="1" dirty="0"/>
              <a:t>Impact of Expiring Provisions on Farmers</a:t>
            </a:r>
          </a:p>
        </p:txBody>
      </p:sp>
      <p:pic>
        <p:nvPicPr>
          <p:cNvPr id="5" name="Content Placeholder 4">
            <a:extLst>
              <a:ext uri="{FF2B5EF4-FFF2-40B4-BE49-F238E27FC236}">
                <a16:creationId xmlns:a16="http://schemas.microsoft.com/office/drawing/2014/main" id="{CC5D6BBE-9DB4-F62E-BB0D-D15E140B7EBF}"/>
              </a:ext>
            </a:extLst>
          </p:cNvPr>
          <p:cNvPicPr>
            <a:picLocks noGrp="1" noChangeAspect="1"/>
          </p:cNvPicPr>
          <p:nvPr>
            <p:ph idx="1"/>
          </p:nvPr>
        </p:nvPicPr>
        <p:blipFill>
          <a:blip r:embed="rId2"/>
          <a:stretch>
            <a:fillRect/>
          </a:stretch>
        </p:blipFill>
        <p:spPr>
          <a:xfrm>
            <a:off x="4772634" y="1501775"/>
            <a:ext cx="6309094" cy="4773613"/>
          </a:xfrm>
        </p:spPr>
      </p:pic>
      <p:sp>
        <p:nvSpPr>
          <p:cNvPr id="7" name="TextBox 6">
            <a:extLst>
              <a:ext uri="{FF2B5EF4-FFF2-40B4-BE49-F238E27FC236}">
                <a16:creationId xmlns:a16="http://schemas.microsoft.com/office/drawing/2014/main" id="{4B3C5463-FC2C-3B99-8342-8048B850FC89}"/>
              </a:ext>
            </a:extLst>
          </p:cNvPr>
          <p:cNvSpPr txBox="1"/>
          <p:nvPr/>
        </p:nvSpPr>
        <p:spPr>
          <a:xfrm>
            <a:off x="847725" y="2115235"/>
            <a:ext cx="3800475" cy="923330"/>
          </a:xfrm>
          <a:prstGeom prst="rect">
            <a:avLst/>
          </a:prstGeom>
          <a:noFill/>
        </p:spPr>
        <p:txBody>
          <a:bodyPr wrap="square">
            <a:spAutoFit/>
          </a:bodyPr>
          <a:lstStyle/>
          <a:p>
            <a:r>
              <a:rPr lang="en-US" dirty="0"/>
              <a:t>https://www.ers.usda.gov/webdocs/publications/108636/err-328.pdf?v=2901.3</a:t>
            </a:r>
          </a:p>
        </p:txBody>
      </p:sp>
    </p:spTree>
    <p:extLst>
      <p:ext uri="{BB962C8B-B14F-4D97-AF65-F5344CB8AC3E}">
        <p14:creationId xmlns:p14="http://schemas.microsoft.com/office/powerpoint/2010/main" val="1466944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Impact</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lang="en-US" sz="2400" b="1" dirty="0">
              <a:solidFill>
                <a:srgbClr val="000000">
                  <a:lumMod val="75000"/>
                  <a:lumOff val="25000"/>
                </a:srgbClr>
              </a:solidFill>
              <a:latin typeface="Century Gothic"/>
            </a:endParaRPr>
          </a:p>
        </p:txBody>
      </p:sp>
      <p:pic>
        <p:nvPicPr>
          <p:cNvPr id="5" name="Picture 4">
            <a:extLst>
              <a:ext uri="{FF2B5EF4-FFF2-40B4-BE49-F238E27FC236}">
                <a16:creationId xmlns:a16="http://schemas.microsoft.com/office/drawing/2014/main" id="{0737C9D4-55B6-D9CE-9880-6CF242A978E0}"/>
              </a:ext>
            </a:extLst>
          </p:cNvPr>
          <p:cNvPicPr>
            <a:picLocks noChangeAspect="1"/>
          </p:cNvPicPr>
          <p:nvPr/>
        </p:nvPicPr>
        <p:blipFill>
          <a:blip r:embed="rId2"/>
          <a:stretch>
            <a:fillRect/>
          </a:stretch>
        </p:blipFill>
        <p:spPr>
          <a:xfrm>
            <a:off x="328612" y="438150"/>
            <a:ext cx="11534775" cy="5981700"/>
          </a:xfrm>
          <a:prstGeom prst="rect">
            <a:avLst/>
          </a:prstGeom>
        </p:spPr>
      </p:pic>
    </p:spTree>
    <p:extLst>
      <p:ext uri="{BB962C8B-B14F-4D97-AF65-F5344CB8AC3E}">
        <p14:creationId xmlns:p14="http://schemas.microsoft.com/office/powerpoint/2010/main" val="3162221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Child Tax Credit</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The TCJA raised the child tax credit from $1,000 to $2,000 per qualifying child for tax years 2018 through 2025. [I.R.C. § 24(h)(2)].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Of this credit, $1,400 per child is refundable.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The TCJA also created a new $500 nonrefundable credit for each dependent who does not qualify for the child tax credit, including those over the age of 16.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b="1" dirty="0">
                <a:solidFill>
                  <a:srgbClr val="000000">
                    <a:lumMod val="75000"/>
                    <a:lumOff val="25000"/>
                  </a:srgbClr>
                </a:solidFill>
                <a:latin typeface="Century Gothic"/>
              </a:rPr>
              <a:t>Note: During COVID, this CTC was increased to $3,000 - $3,600 per child, with no earned income required and full refundability!</a:t>
            </a:r>
          </a:p>
        </p:txBody>
      </p:sp>
    </p:spTree>
    <p:extLst>
      <p:ext uri="{BB962C8B-B14F-4D97-AF65-F5344CB8AC3E}">
        <p14:creationId xmlns:p14="http://schemas.microsoft.com/office/powerpoint/2010/main" val="3852638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Child Tax Credit</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In addition to receiving a larger child tax credit, </a:t>
            </a:r>
            <a:r>
              <a:rPr lang="en-US" sz="2400" b="1" dirty="0">
                <a:solidFill>
                  <a:srgbClr val="000000">
                    <a:lumMod val="75000"/>
                    <a:lumOff val="25000"/>
                  </a:srgbClr>
                </a:solidFill>
                <a:latin typeface="Century Gothic"/>
              </a:rPr>
              <a:t>many more families have qualified for the child tax credit </a:t>
            </a:r>
            <a:r>
              <a:rPr lang="en-US" sz="2400" dirty="0">
                <a:solidFill>
                  <a:srgbClr val="000000">
                    <a:lumMod val="75000"/>
                    <a:lumOff val="25000"/>
                  </a:srgbClr>
                </a:solidFill>
                <a:latin typeface="Century Gothic"/>
              </a:rPr>
              <a:t>under the TCJA because the phase-out of the credit does not begin until a married filing jointly couple reaches an adjusted gross income of $400,000 or a single taxpayer reaches an adjusted gross income of $200,000.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In 2026, the $1,000 credit per child will begin to phase out when the married filing jointly couple has modified adjusted gross income above $110,000 and the single taxpayer has modified adjusted gross income above $75,000.</a:t>
            </a:r>
            <a:endParaRPr lang="en-US" sz="2400" b="1" dirty="0">
              <a:solidFill>
                <a:srgbClr val="000000">
                  <a:lumMod val="75000"/>
                  <a:lumOff val="25000"/>
                </a:srgbClr>
              </a:solidFill>
              <a:latin typeface="Century Gothic"/>
            </a:endParaRPr>
          </a:p>
        </p:txBody>
      </p:sp>
    </p:spTree>
    <p:extLst>
      <p:ext uri="{BB962C8B-B14F-4D97-AF65-F5344CB8AC3E}">
        <p14:creationId xmlns:p14="http://schemas.microsoft.com/office/powerpoint/2010/main" val="2378481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Child Tax Credit</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lang="en-US" sz="2400" b="1" dirty="0">
              <a:solidFill>
                <a:srgbClr val="000000">
                  <a:lumMod val="75000"/>
                  <a:lumOff val="25000"/>
                </a:srgbClr>
              </a:solidFill>
              <a:latin typeface="Century Gothic"/>
            </a:endParaRPr>
          </a:p>
        </p:txBody>
      </p:sp>
      <p:pic>
        <p:nvPicPr>
          <p:cNvPr id="5" name="Picture 4">
            <a:extLst>
              <a:ext uri="{FF2B5EF4-FFF2-40B4-BE49-F238E27FC236}">
                <a16:creationId xmlns:a16="http://schemas.microsoft.com/office/drawing/2014/main" id="{7A67215B-B6B4-D774-918C-B20A28FF8870}"/>
              </a:ext>
            </a:extLst>
          </p:cNvPr>
          <p:cNvPicPr>
            <a:picLocks noChangeAspect="1"/>
          </p:cNvPicPr>
          <p:nvPr/>
        </p:nvPicPr>
        <p:blipFill>
          <a:blip r:embed="rId2"/>
          <a:stretch>
            <a:fillRect/>
          </a:stretch>
        </p:blipFill>
        <p:spPr>
          <a:xfrm>
            <a:off x="1444876" y="1547812"/>
            <a:ext cx="9302247" cy="4575825"/>
          </a:xfrm>
          <a:prstGeom prst="rect">
            <a:avLst/>
          </a:prstGeom>
        </p:spPr>
      </p:pic>
    </p:spTree>
    <p:extLst>
      <p:ext uri="{BB962C8B-B14F-4D97-AF65-F5344CB8AC3E}">
        <p14:creationId xmlns:p14="http://schemas.microsoft.com/office/powerpoint/2010/main" val="794595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Child Tax Credit</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lang="en-US" sz="2400" b="1" dirty="0">
              <a:solidFill>
                <a:srgbClr val="000000">
                  <a:lumMod val="75000"/>
                  <a:lumOff val="25000"/>
                </a:srgbClr>
              </a:solidFill>
              <a:latin typeface="Century Gothic"/>
            </a:endParaRPr>
          </a:p>
        </p:txBody>
      </p:sp>
      <p:pic>
        <p:nvPicPr>
          <p:cNvPr id="7" name="Picture 6">
            <a:extLst>
              <a:ext uri="{FF2B5EF4-FFF2-40B4-BE49-F238E27FC236}">
                <a16:creationId xmlns:a16="http://schemas.microsoft.com/office/drawing/2014/main" id="{B66318AA-EABA-1E15-F0BA-202338FF906F}"/>
              </a:ext>
            </a:extLst>
          </p:cNvPr>
          <p:cNvPicPr>
            <a:picLocks noChangeAspect="1"/>
          </p:cNvPicPr>
          <p:nvPr/>
        </p:nvPicPr>
        <p:blipFill>
          <a:blip r:embed="rId2"/>
          <a:stretch>
            <a:fillRect/>
          </a:stretch>
        </p:blipFill>
        <p:spPr>
          <a:xfrm>
            <a:off x="815483" y="114959"/>
            <a:ext cx="10306050" cy="6514441"/>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6670F7E-A9CE-7CEA-89D3-7A810F9B91DB}"/>
                  </a:ext>
                </a:extLst>
              </p14:cNvPr>
              <p14:cNvContentPartPr/>
              <p14:nvPr/>
            </p14:nvContentPartPr>
            <p14:xfrm>
              <a:off x="10220475" y="6218985"/>
              <a:ext cx="519480" cy="29520"/>
            </p14:xfrm>
          </p:contentPart>
        </mc:Choice>
        <mc:Fallback xmlns="">
          <p:pic>
            <p:nvPicPr>
              <p:cNvPr id="3" name="Ink 2">
                <a:extLst>
                  <a:ext uri="{FF2B5EF4-FFF2-40B4-BE49-F238E27FC236}">
                    <a16:creationId xmlns:a16="http://schemas.microsoft.com/office/drawing/2014/main" id="{86670F7E-A9CE-7CEA-89D3-7A810F9B91DB}"/>
                  </a:ext>
                </a:extLst>
              </p:cNvPr>
              <p:cNvPicPr/>
              <p:nvPr/>
            </p:nvPicPr>
            <p:blipFill>
              <a:blip r:embed="rId4"/>
              <a:stretch>
                <a:fillRect/>
              </a:stretch>
            </p:blipFill>
            <p:spPr>
              <a:xfrm>
                <a:off x="10166475" y="6110985"/>
                <a:ext cx="6271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19A586B-51A4-3473-AB16-9791980187D8}"/>
                  </a:ext>
                </a:extLst>
              </p14:cNvPr>
              <p14:cNvContentPartPr/>
              <p14:nvPr/>
            </p14:nvContentPartPr>
            <p14:xfrm>
              <a:off x="8219955" y="6218625"/>
              <a:ext cx="538200" cy="48600"/>
            </p14:xfrm>
          </p:contentPart>
        </mc:Choice>
        <mc:Fallback xmlns="">
          <p:pic>
            <p:nvPicPr>
              <p:cNvPr id="5" name="Ink 4">
                <a:extLst>
                  <a:ext uri="{FF2B5EF4-FFF2-40B4-BE49-F238E27FC236}">
                    <a16:creationId xmlns:a16="http://schemas.microsoft.com/office/drawing/2014/main" id="{819A586B-51A4-3473-AB16-9791980187D8}"/>
                  </a:ext>
                </a:extLst>
              </p:cNvPr>
              <p:cNvPicPr/>
              <p:nvPr/>
            </p:nvPicPr>
            <p:blipFill>
              <a:blip r:embed="rId6"/>
              <a:stretch>
                <a:fillRect/>
              </a:stretch>
            </p:blipFill>
            <p:spPr>
              <a:xfrm>
                <a:off x="8166315" y="6110625"/>
                <a:ext cx="6458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10019E-1D86-D89B-EF06-BF04AAEE5DA2}"/>
                  </a:ext>
                </a:extLst>
              </p14:cNvPr>
              <p14:cNvContentPartPr/>
              <p14:nvPr/>
            </p14:nvContentPartPr>
            <p14:xfrm>
              <a:off x="4810035" y="6248145"/>
              <a:ext cx="401400" cy="29160"/>
            </p14:xfrm>
          </p:contentPart>
        </mc:Choice>
        <mc:Fallback xmlns="">
          <p:pic>
            <p:nvPicPr>
              <p:cNvPr id="8" name="Ink 7">
                <a:extLst>
                  <a:ext uri="{FF2B5EF4-FFF2-40B4-BE49-F238E27FC236}">
                    <a16:creationId xmlns:a16="http://schemas.microsoft.com/office/drawing/2014/main" id="{7B10019E-1D86-D89B-EF06-BF04AAEE5DA2}"/>
                  </a:ext>
                </a:extLst>
              </p:cNvPr>
              <p:cNvPicPr/>
              <p:nvPr/>
            </p:nvPicPr>
            <p:blipFill>
              <a:blip r:embed="rId8"/>
              <a:stretch>
                <a:fillRect/>
              </a:stretch>
            </p:blipFill>
            <p:spPr>
              <a:xfrm>
                <a:off x="4756035" y="6140145"/>
                <a:ext cx="509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6A1C5806-AB1B-51B5-650C-524DCEFC8381}"/>
                  </a:ext>
                </a:extLst>
              </p14:cNvPr>
              <p14:cNvContentPartPr/>
              <p14:nvPr/>
            </p14:nvContentPartPr>
            <p14:xfrm>
              <a:off x="3781155" y="6257865"/>
              <a:ext cx="403200" cy="360"/>
            </p14:xfrm>
          </p:contentPart>
        </mc:Choice>
        <mc:Fallback xmlns="">
          <p:pic>
            <p:nvPicPr>
              <p:cNvPr id="9" name="Ink 8">
                <a:extLst>
                  <a:ext uri="{FF2B5EF4-FFF2-40B4-BE49-F238E27FC236}">
                    <a16:creationId xmlns:a16="http://schemas.microsoft.com/office/drawing/2014/main" id="{6A1C5806-AB1B-51B5-650C-524DCEFC8381}"/>
                  </a:ext>
                </a:extLst>
              </p:cNvPr>
              <p:cNvPicPr/>
              <p:nvPr/>
            </p:nvPicPr>
            <p:blipFill>
              <a:blip r:embed="rId10"/>
              <a:stretch>
                <a:fillRect/>
              </a:stretch>
            </p:blipFill>
            <p:spPr>
              <a:xfrm>
                <a:off x="3727515" y="6149865"/>
                <a:ext cx="510840" cy="216000"/>
              </a:xfrm>
              <a:prstGeom prst="rect">
                <a:avLst/>
              </a:prstGeom>
            </p:spPr>
          </p:pic>
        </mc:Fallback>
      </mc:AlternateContent>
    </p:spTree>
    <p:extLst>
      <p:ext uri="{BB962C8B-B14F-4D97-AF65-F5344CB8AC3E}">
        <p14:creationId xmlns:p14="http://schemas.microsoft.com/office/powerpoint/2010/main" val="1721891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Qualified Business Income Deduction</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For tax years 2018 through 2025, the TCJA allows most individuals receiving income from a sole proprietorship or a pass-through business—including an S corporation or a partnership—to take a 20% qualified business income deduction (QBI deduction). [I.R.C. § 199A].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Additionally, agricultural cooperatives are allowed to take a I.R.C. § 199A(g) deduction or pass that deduction through to their patrons, similar to the old domestic production activities deduction (DPAD) under I.R.C. § 199.</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b="1" dirty="0">
                <a:solidFill>
                  <a:srgbClr val="000000">
                    <a:lumMod val="75000"/>
                    <a:lumOff val="25000"/>
                  </a:srgbClr>
                </a:solidFill>
                <a:latin typeface="Century Gothic"/>
              </a:rPr>
              <a:t>Impact = tax rate * 20 percent.</a:t>
            </a:r>
          </a:p>
        </p:txBody>
      </p:sp>
    </p:spTree>
    <p:extLst>
      <p:ext uri="{BB962C8B-B14F-4D97-AF65-F5344CB8AC3E}">
        <p14:creationId xmlns:p14="http://schemas.microsoft.com/office/powerpoint/2010/main" val="2190535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Qualified Business Income Deduction</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Section 199A is set to expire in 2026. This will significantly impact small businesses, as well as agricultural cooperatives and their patrons.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The DPAD deduction provided by I.R.C. § 199, was permanently repealed by the TCJA in 2018.</a:t>
            </a:r>
            <a:endParaRPr lang="en-US" sz="2400" b="1" dirty="0">
              <a:solidFill>
                <a:srgbClr val="000000">
                  <a:lumMod val="75000"/>
                  <a:lumOff val="25000"/>
                </a:srgbClr>
              </a:solidFill>
              <a:latin typeface="Century Gothic"/>
            </a:endParaRPr>
          </a:p>
        </p:txBody>
      </p:sp>
      <p:pic>
        <p:nvPicPr>
          <p:cNvPr id="5" name="Picture 4">
            <a:extLst>
              <a:ext uri="{FF2B5EF4-FFF2-40B4-BE49-F238E27FC236}">
                <a16:creationId xmlns:a16="http://schemas.microsoft.com/office/drawing/2014/main" id="{2D55DB78-3102-FB8E-166A-087373B46B0F}"/>
              </a:ext>
            </a:extLst>
          </p:cNvPr>
          <p:cNvPicPr>
            <a:picLocks noChangeAspect="1"/>
          </p:cNvPicPr>
          <p:nvPr/>
        </p:nvPicPr>
        <p:blipFill>
          <a:blip r:embed="rId2"/>
          <a:stretch>
            <a:fillRect/>
          </a:stretch>
        </p:blipFill>
        <p:spPr>
          <a:xfrm>
            <a:off x="3277960" y="3881437"/>
            <a:ext cx="5636080" cy="1557338"/>
          </a:xfrm>
          <a:prstGeom prst="rect">
            <a:avLst/>
          </a:prstGeom>
        </p:spPr>
      </p:pic>
    </p:spTree>
    <p:extLst>
      <p:ext uri="{BB962C8B-B14F-4D97-AF65-F5344CB8AC3E}">
        <p14:creationId xmlns:p14="http://schemas.microsoft.com/office/powerpoint/2010/main" val="717286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Qualified Business Income Deduction</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Section 199A is set to expire in 2026. This will significantly impact small businesses, as well as agricultural cooperatives and their patrons.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The DPAD deduction provided by I.R.C. § 199, was permanently repealed by the TCJA in 2018.</a:t>
            </a:r>
            <a:endParaRPr lang="en-US" sz="2400" b="1" dirty="0">
              <a:solidFill>
                <a:srgbClr val="000000">
                  <a:lumMod val="75000"/>
                  <a:lumOff val="25000"/>
                </a:srgbClr>
              </a:solidFill>
              <a:latin typeface="Century Gothic"/>
            </a:endParaRPr>
          </a:p>
        </p:txBody>
      </p:sp>
      <p:pic>
        <p:nvPicPr>
          <p:cNvPr id="7" name="Picture 6">
            <a:extLst>
              <a:ext uri="{FF2B5EF4-FFF2-40B4-BE49-F238E27FC236}">
                <a16:creationId xmlns:a16="http://schemas.microsoft.com/office/drawing/2014/main" id="{AA1316B6-BD0B-4B72-E5C9-5119E932F493}"/>
              </a:ext>
            </a:extLst>
          </p:cNvPr>
          <p:cNvPicPr>
            <a:picLocks noChangeAspect="1"/>
          </p:cNvPicPr>
          <p:nvPr/>
        </p:nvPicPr>
        <p:blipFill>
          <a:blip r:embed="rId2"/>
          <a:stretch>
            <a:fillRect/>
          </a:stretch>
        </p:blipFill>
        <p:spPr>
          <a:xfrm>
            <a:off x="664642" y="303286"/>
            <a:ext cx="10862716" cy="6436666"/>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E9E7BA33-EB43-DE10-B681-E284DB2A3A3E}"/>
                  </a:ext>
                </a:extLst>
              </p14:cNvPr>
              <p14:cNvContentPartPr/>
              <p14:nvPr/>
            </p14:nvContentPartPr>
            <p14:xfrm>
              <a:off x="8991075" y="6286305"/>
              <a:ext cx="669600" cy="58680"/>
            </p14:xfrm>
          </p:contentPart>
        </mc:Choice>
        <mc:Fallback xmlns="">
          <p:pic>
            <p:nvPicPr>
              <p:cNvPr id="3" name="Ink 2">
                <a:extLst>
                  <a:ext uri="{FF2B5EF4-FFF2-40B4-BE49-F238E27FC236}">
                    <a16:creationId xmlns:a16="http://schemas.microsoft.com/office/drawing/2014/main" id="{E9E7BA33-EB43-DE10-B681-E284DB2A3A3E}"/>
                  </a:ext>
                </a:extLst>
              </p:cNvPr>
              <p:cNvPicPr/>
              <p:nvPr/>
            </p:nvPicPr>
            <p:blipFill>
              <a:blip r:embed="rId4"/>
              <a:stretch>
                <a:fillRect/>
              </a:stretch>
            </p:blipFill>
            <p:spPr>
              <a:xfrm>
                <a:off x="8937435" y="6178665"/>
                <a:ext cx="7772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B19C858-FF5E-C07A-DFBB-F9755E025052}"/>
                  </a:ext>
                </a:extLst>
              </p14:cNvPr>
              <p14:cNvContentPartPr/>
              <p14:nvPr/>
            </p14:nvContentPartPr>
            <p14:xfrm>
              <a:off x="10639515" y="6229065"/>
              <a:ext cx="313920" cy="48240"/>
            </p14:xfrm>
          </p:contentPart>
        </mc:Choice>
        <mc:Fallback xmlns="">
          <p:pic>
            <p:nvPicPr>
              <p:cNvPr id="5" name="Ink 4">
                <a:extLst>
                  <a:ext uri="{FF2B5EF4-FFF2-40B4-BE49-F238E27FC236}">
                    <a16:creationId xmlns:a16="http://schemas.microsoft.com/office/drawing/2014/main" id="{FB19C858-FF5E-C07A-DFBB-F9755E025052}"/>
                  </a:ext>
                </a:extLst>
              </p:cNvPr>
              <p:cNvPicPr/>
              <p:nvPr/>
            </p:nvPicPr>
            <p:blipFill>
              <a:blip r:embed="rId6"/>
              <a:stretch>
                <a:fillRect/>
              </a:stretch>
            </p:blipFill>
            <p:spPr>
              <a:xfrm>
                <a:off x="10585515" y="6121425"/>
                <a:ext cx="4215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CCFDB93-1D49-E22B-AAE8-7DC41A9196F2}"/>
                  </a:ext>
                </a:extLst>
              </p14:cNvPr>
              <p14:cNvContentPartPr/>
              <p14:nvPr/>
            </p14:nvContentPartPr>
            <p14:xfrm>
              <a:off x="3342675" y="6248145"/>
              <a:ext cx="580680" cy="360"/>
            </p14:xfrm>
          </p:contentPart>
        </mc:Choice>
        <mc:Fallback xmlns="">
          <p:pic>
            <p:nvPicPr>
              <p:cNvPr id="8" name="Ink 7">
                <a:extLst>
                  <a:ext uri="{FF2B5EF4-FFF2-40B4-BE49-F238E27FC236}">
                    <a16:creationId xmlns:a16="http://schemas.microsoft.com/office/drawing/2014/main" id="{DCCFDB93-1D49-E22B-AAE8-7DC41A9196F2}"/>
                  </a:ext>
                </a:extLst>
              </p:cNvPr>
              <p:cNvPicPr/>
              <p:nvPr/>
            </p:nvPicPr>
            <p:blipFill>
              <a:blip r:embed="rId8"/>
              <a:stretch>
                <a:fillRect/>
              </a:stretch>
            </p:blipFill>
            <p:spPr>
              <a:xfrm>
                <a:off x="3289035" y="6140145"/>
                <a:ext cx="688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DD9A457-E49D-F8CF-E570-7CB7C973BF2D}"/>
                  </a:ext>
                </a:extLst>
              </p14:cNvPr>
              <p14:cNvContentPartPr/>
              <p14:nvPr/>
            </p14:nvContentPartPr>
            <p14:xfrm>
              <a:off x="10523602" y="4739299"/>
              <a:ext cx="317160" cy="57240"/>
            </p14:xfrm>
          </p:contentPart>
        </mc:Choice>
        <mc:Fallback xmlns="">
          <p:pic>
            <p:nvPicPr>
              <p:cNvPr id="9" name="Ink 8">
                <a:extLst>
                  <a:ext uri="{FF2B5EF4-FFF2-40B4-BE49-F238E27FC236}">
                    <a16:creationId xmlns:a16="http://schemas.microsoft.com/office/drawing/2014/main" id="{4DD9A457-E49D-F8CF-E570-7CB7C973BF2D}"/>
                  </a:ext>
                </a:extLst>
              </p:cNvPr>
              <p:cNvPicPr/>
              <p:nvPr/>
            </p:nvPicPr>
            <p:blipFill>
              <a:blip r:embed="rId10"/>
              <a:stretch>
                <a:fillRect/>
              </a:stretch>
            </p:blipFill>
            <p:spPr>
              <a:xfrm>
                <a:off x="10469602" y="4631299"/>
                <a:ext cx="42480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F35F3592-85CA-4C73-3B86-3176B60059A4}"/>
                  </a:ext>
                </a:extLst>
              </p14:cNvPr>
              <p14:cNvContentPartPr/>
              <p14:nvPr/>
            </p14:nvContentPartPr>
            <p14:xfrm>
              <a:off x="10571122" y="5061139"/>
              <a:ext cx="299880" cy="24120"/>
            </p14:xfrm>
          </p:contentPart>
        </mc:Choice>
        <mc:Fallback xmlns="">
          <p:pic>
            <p:nvPicPr>
              <p:cNvPr id="10" name="Ink 9">
                <a:extLst>
                  <a:ext uri="{FF2B5EF4-FFF2-40B4-BE49-F238E27FC236}">
                    <a16:creationId xmlns:a16="http://schemas.microsoft.com/office/drawing/2014/main" id="{F35F3592-85CA-4C73-3B86-3176B60059A4}"/>
                  </a:ext>
                </a:extLst>
              </p:cNvPr>
              <p:cNvPicPr/>
              <p:nvPr/>
            </p:nvPicPr>
            <p:blipFill>
              <a:blip r:embed="rId12"/>
              <a:stretch>
                <a:fillRect/>
              </a:stretch>
            </p:blipFill>
            <p:spPr>
              <a:xfrm>
                <a:off x="10517482" y="4953499"/>
                <a:ext cx="407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30B5A6A4-5AC1-1E13-56C8-224144217126}"/>
                  </a:ext>
                </a:extLst>
              </p14:cNvPr>
              <p14:cNvContentPartPr/>
              <p14:nvPr/>
            </p14:nvContentPartPr>
            <p14:xfrm>
              <a:off x="9015202" y="4811299"/>
              <a:ext cx="529920" cy="17280"/>
            </p14:xfrm>
          </p:contentPart>
        </mc:Choice>
        <mc:Fallback xmlns="">
          <p:pic>
            <p:nvPicPr>
              <p:cNvPr id="11" name="Ink 10">
                <a:extLst>
                  <a:ext uri="{FF2B5EF4-FFF2-40B4-BE49-F238E27FC236}">
                    <a16:creationId xmlns:a16="http://schemas.microsoft.com/office/drawing/2014/main" id="{30B5A6A4-5AC1-1E13-56C8-224144217126}"/>
                  </a:ext>
                </a:extLst>
              </p:cNvPr>
              <p:cNvPicPr/>
              <p:nvPr/>
            </p:nvPicPr>
            <p:blipFill>
              <a:blip r:embed="rId14"/>
              <a:stretch>
                <a:fillRect/>
              </a:stretch>
            </p:blipFill>
            <p:spPr>
              <a:xfrm>
                <a:off x="8961202" y="4703659"/>
                <a:ext cx="6375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08E2E13C-CFD1-A0C3-0223-0797E5D95554}"/>
                  </a:ext>
                </a:extLst>
              </p14:cNvPr>
              <p14:cNvContentPartPr/>
              <p14:nvPr/>
            </p14:nvContentPartPr>
            <p14:xfrm>
              <a:off x="9055522" y="5088499"/>
              <a:ext cx="548280" cy="38160"/>
            </p14:xfrm>
          </p:contentPart>
        </mc:Choice>
        <mc:Fallback xmlns="">
          <p:pic>
            <p:nvPicPr>
              <p:cNvPr id="12" name="Ink 11">
                <a:extLst>
                  <a:ext uri="{FF2B5EF4-FFF2-40B4-BE49-F238E27FC236}">
                    <a16:creationId xmlns:a16="http://schemas.microsoft.com/office/drawing/2014/main" id="{08E2E13C-CFD1-A0C3-0223-0797E5D95554}"/>
                  </a:ext>
                </a:extLst>
              </p:cNvPr>
              <p:cNvPicPr/>
              <p:nvPr/>
            </p:nvPicPr>
            <p:blipFill>
              <a:blip r:embed="rId16"/>
              <a:stretch>
                <a:fillRect/>
              </a:stretch>
            </p:blipFill>
            <p:spPr>
              <a:xfrm>
                <a:off x="9001882" y="4980859"/>
                <a:ext cx="655920" cy="253800"/>
              </a:xfrm>
              <a:prstGeom prst="rect">
                <a:avLst/>
              </a:prstGeom>
            </p:spPr>
          </p:pic>
        </mc:Fallback>
      </mc:AlternateContent>
    </p:spTree>
    <p:extLst>
      <p:ext uri="{BB962C8B-B14F-4D97-AF65-F5344CB8AC3E}">
        <p14:creationId xmlns:p14="http://schemas.microsoft.com/office/powerpoint/2010/main" val="2189882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It Was a Long Time in the Making</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985867" y="1651737"/>
            <a:ext cx="5943253" cy="4774173"/>
          </a:xfrm>
        </p:spPr>
        <p:txBody>
          <a:bodyPr>
            <a:normAutofit/>
          </a:bodyPr>
          <a:lstStyle/>
          <a:p>
            <a:pPr lvl="1">
              <a:buClr>
                <a:schemeClr val="tx1"/>
              </a:buClr>
              <a:buFont typeface="Wingdings" panose="05000000000000000000" pitchFamily="2" charset="2"/>
              <a:buChar char="§"/>
            </a:pPr>
            <a:r>
              <a:rPr lang="en-US" sz="2400" dirty="0"/>
              <a:t>Many in Congress had been attempting for many years to pass legislation to address the problem of shell corporations contributing to financial crimes: money laundering, tax fraud, human and drug trafficking, foreign corruption, etc.</a:t>
            </a:r>
          </a:p>
          <a:p>
            <a:pPr lvl="1">
              <a:buClr>
                <a:schemeClr val="tx1"/>
              </a:buClr>
              <a:buFont typeface="Wingdings" panose="05000000000000000000" pitchFamily="2" charset="2"/>
              <a:buChar char="§"/>
            </a:pPr>
            <a:r>
              <a:rPr lang="en-US" sz="2400" dirty="0"/>
              <a:t>Both chambers passed this law in 2020, but it was vetoed by the President. </a:t>
            </a:r>
          </a:p>
          <a:p>
            <a:pPr lvl="1">
              <a:buClr>
                <a:schemeClr val="tx1"/>
              </a:buClr>
              <a:buFont typeface="Wingdings" panose="05000000000000000000" pitchFamily="2" charset="2"/>
              <a:buChar char="§"/>
            </a:pPr>
            <a:r>
              <a:rPr lang="en-US" sz="2400" dirty="0"/>
              <a:t>Two-thirds of Congress voted to override the veto, and it was enacted January 1, 2021.</a:t>
            </a:r>
          </a:p>
          <a:p>
            <a:pPr marL="201168" lvl="1" indent="0">
              <a:buClr>
                <a:schemeClr val="tx1"/>
              </a:buClr>
              <a:buNone/>
            </a:pPr>
            <a:endParaRPr lang="en-US" sz="2400" dirty="0"/>
          </a:p>
        </p:txBody>
      </p:sp>
      <p:pic>
        <p:nvPicPr>
          <p:cNvPr id="4" name="Picture 3">
            <a:extLst>
              <a:ext uri="{FF2B5EF4-FFF2-40B4-BE49-F238E27FC236}">
                <a16:creationId xmlns:a16="http://schemas.microsoft.com/office/drawing/2014/main" id="{13E06B25-7681-29DC-DC79-D4B9DECCE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2168945"/>
            <a:ext cx="4400550" cy="2933700"/>
          </a:xfrm>
          <a:prstGeom prst="rect">
            <a:avLst/>
          </a:prstGeom>
        </p:spPr>
      </p:pic>
    </p:spTree>
    <p:extLst>
      <p:ext uri="{BB962C8B-B14F-4D97-AF65-F5344CB8AC3E}">
        <p14:creationId xmlns:p14="http://schemas.microsoft.com/office/powerpoint/2010/main" val="772289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4264" y="2919126"/>
            <a:ext cx="10515600" cy="2852737"/>
          </a:xfrm>
        </p:spPr>
        <p:txBody>
          <a:bodyPr>
            <a:normAutofit/>
          </a:bodyPr>
          <a:lstStyle/>
          <a:p>
            <a:pPr algn="ctr"/>
            <a:r>
              <a:rPr lang="en-US" sz="3600" b="1" dirty="0"/>
              <a:t>Accelerated Cost Recovery Changes</a:t>
            </a:r>
          </a:p>
        </p:txBody>
      </p:sp>
      <p:pic>
        <p:nvPicPr>
          <p:cNvPr id="5" name="Picture 4" descr="A large building with a silo in the background&#10;&#10;Description automatically generated">
            <a:extLst>
              <a:ext uri="{FF2B5EF4-FFF2-40B4-BE49-F238E27FC236}">
                <a16:creationId xmlns:a16="http://schemas.microsoft.com/office/drawing/2014/main" id="{151F783F-92B1-AA2C-9D64-51B20BEBD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725" y="897652"/>
            <a:ext cx="6335102" cy="4042947"/>
          </a:xfrm>
          <a:prstGeom prst="rect">
            <a:avLst/>
          </a:prstGeom>
        </p:spPr>
      </p:pic>
    </p:spTree>
    <p:extLst>
      <p:ext uri="{BB962C8B-B14F-4D97-AF65-F5344CB8AC3E}">
        <p14:creationId xmlns:p14="http://schemas.microsoft.com/office/powerpoint/2010/main" val="315921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Taking Bonus and Section 179</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20871"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A90571AA-46BE-5796-BDF7-E094D6C21764}"/>
              </a:ext>
            </a:extLst>
          </p:cNvPr>
          <p:cNvPicPr>
            <a:picLocks noChangeAspect="1"/>
          </p:cNvPicPr>
          <p:nvPr/>
        </p:nvPicPr>
        <p:blipFill>
          <a:blip r:embed="rId2"/>
          <a:stretch>
            <a:fillRect/>
          </a:stretch>
        </p:blipFill>
        <p:spPr>
          <a:xfrm>
            <a:off x="474748" y="218858"/>
            <a:ext cx="11242504" cy="6420283"/>
          </a:xfrm>
          <a:prstGeom prst="rect">
            <a:avLst/>
          </a:prstGeom>
        </p:spPr>
      </p:pic>
    </p:spTree>
    <p:extLst>
      <p:ext uri="{BB962C8B-B14F-4D97-AF65-F5344CB8AC3E}">
        <p14:creationId xmlns:p14="http://schemas.microsoft.com/office/powerpoint/2010/main" val="4145508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Bonus Depreciation Phase-Out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910876"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scheduled phase-out is as follows:</a:t>
            </a:r>
          </a:p>
          <a:p>
            <a:pPr marL="1100000" marR="0" lvl="5" indent="-228600" algn="l" defTabSz="914400" rtl="0" eaLnBrk="1" fontAlgn="auto" latinLnBrk="0" hangingPunct="1">
              <a:lnSpc>
                <a:spcPct val="90000"/>
              </a:lnSpc>
              <a:spcBef>
                <a:spcPts val="200"/>
              </a:spcBef>
              <a:spcAft>
                <a:spcPts val="400"/>
              </a:spcAft>
              <a:buClr>
                <a:srgbClr val="0000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2023: 80 percent bonus</a:t>
            </a:r>
          </a:p>
          <a:p>
            <a:pPr marL="1100000" marR="0" lvl="5" indent="-228600" algn="l" defTabSz="914400" rtl="0" eaLnBrk="1" fontAlgn="auto" latinLnBrk="0" hangingPunct="1">
              <a:lnSpc>
                <a:spcPct val="90000"/>
              </a:lnSpc>
              <a:spcBef>
                <a:spcPts val="200"/>
              </a:spcBef>
              <a:spcAft>
                <a:spcPts val="400"/>
              </a:spcAft>
              <a:buClr>
                <a:srgbClr val="00000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2024: 60 percent bonus</a:t>
            </a:r>
          </a:p>
          <a:p>
            <a:pPr marL="1100000" marR="0" lvl="5" indent="-228600" algn="l" defTabSz="914400" rtl="0" eaLnBrk="1" fontAlgn="auto" latinLnBrk="0" hangingPunct="1">
              <a:lnSpc>
                <a:spcPct val="9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2025: 40 percent bonus</a:t>
            </a:r>
          </a:p>
          <a:p>
            <a:pPr marL="1100000" marR="0" lvl="5" indent="-228600" algn="l" defTabSz="914400" rtl="0" eaLnBrk="1" fontAlgn="auto" latinLnBrk="0" hangingPunct="1">
              <a:lnSpc>
                <a:spcPct val="9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2026: 20 percent bonus</a:t>
            </a:r>
          </a:p>
          <a:p>
            <a:pPr marL="1100000" marR="0" lvl="5" indent="-228600" algn="l" defTabSz="914400" rtl="0" eaLnBrk="1" fontAlgn="auto" latinLnBrk="0" hangingPunct="1">
              <a:lnSpc>
                <a:spcPct val="90000"/>
              </a:lnSpc>
              <a:spcBef>
                <a:spcPts val="200"/>
              </a:spcBef>
              <a:spcAft>
                <a:spcPts val="400"/>
              </a:spcAft>
              <a:buClr>
                <a:srgbClr val="000000"/>
              </a:buClr>
              <a:buSzTx/>
              <a:buFont typeface="Wingdings" panose="05000000000000000000" pitchFamily="2" charset="2"/>
              <a:buChar char="§"/>
              <a:tabLst/>
              <a:defRPr/>
            </a:pPr>
            <a:endParaRPr lang="en-US" sz="2400" dirty="0">
              <a:solidFill>
                <a:srgbClr val="000000">
                  <a:lumMod val="75000"/>
                  <a:lumOff val="25000"/>
                </a:srgbClr>
              </a:solidFill>
              <a:latin typeface="Century Gothic"/>
            </a:endParaRPr>
          </a:p>
          <a:p>
            <a:pPr marL="1100000" marR="0" lvl="5" indent="-228600" algn="l" defTabSz="914400" rtl="0" eaLnBrk="1" fontAlgn="auto" latinLnBrk="0" hangingPunct="1">
              <a:lnSpc>
                <a:spcPct val="9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a:p>
            <a:pPr marL="384048" marR="0" lvl="2" indent="0" algn="l" defTabSz="914400" rtl="0" eaLnBrk="1" fontAlgn="auto" latinLnBrk="0" hangingPunct="1">
              <a:lnSpc>
                <a:spcPct val="100000"/>
              </a:lnSpc>
              <a:spcBef>
                <a:spcPts val="200"/>
              </a:spcBef>
              <a:spcAft>
                <a:spcPts val="400"/>
              </a:spcAft>
              <a:buClr>
                <a:srgbClr val="000000"/>
              </a:buClr>
              <a:buSzTx/>
              <a:buNone/>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p:spTree>
    <p:extLst>
      <p:ext uri="{BB962C8B-B14F-4D97-AF65-F5344CB8AC3E}">
        <p14:creationId xmlns:p14="http://schemas.microsoft.com/office/powerpoint/2010/main" val="2648728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Section 179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A taxpayer may elect to treat the cost of any Section 179 property as an expense, deductible for the tax year in which the property is placed into service.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maximum I.R.C. § 179 deduction for 2023 is </a:t>
            </a: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$1,160,000</a:t>
            </a: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 reduced $1 for every $1 over the </a:t>
            </a: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$2,890,000 investment limit</a:t>
            </a: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limit in 202</a:t>
            </a:r>
            <a:r>
              <a:rPr lang="en-US" sz="2400" dirty="0">
                <a:solidFill>
                  <a:srgbClr val="000000">
                    <a:lumMod val="75000"/>
                    <a:lumOff val="25000"/>
                  </a:srgbClr>
                </a:solidFill>
                <a:latin typeface="Century Gothic"/>
              </a:rPr>
              <a:t>4 is </a:t>
            </a:r>
            <a:r>
              <a:rPr lang="en-US" sz="2400" b="1" dirty="0">
                <a:solidFill>
                  <a:srgbClr val="000000">
                    <a:lumMod val="75000"/>
                    <a:lumOff val="25000"/>
                  </a:srgbClr>
                </a:solidFill>
                <a:latin typeface="Century Gothic"/>
              </a:rPr>
              <a:t>$1,220,000</a:t>
            </a:r>
            <a:r>
              <a:rPr lang="en-US" sz="2400" dirty="0">
                <a:solidFill>
                  <a:srgbClr val="000000">
                    <a:lumMod val="75000"/>
                    <a:lumOff val="25000"/>
                  </a:srgbClr>
                </a:solidFill>
                <a:latin typeface="Century Gothic"/>
              </a:rPr>
              <a:t>, with an investment limit of </a:t>
            </a:r>
            <a:r>
              <a:rPr lang="en-US" sz="2400" b="1" dirty="0">
                <a:solidFill>
                  <a:srgbClr val="000000">
                    <a:lumMod val="75000"/>
                    <a:lumOff val="25000"/>
                  </a:srgbClr>
                </a:solidFill>
                <a:latin typeface="Century Gothic"/>
              </a:rPr>
              <a:t>$3,050,000</a:t>
            </a:r>
            <a:r>
              <a:rPr lang="en-US" sz="2400" dirty="0">
                <a:solidFill>
                  <a:srgbClr val="000000">
                    <a:lumMod val="75000"/>
                    <a:lumOff val="25000"/>
                  </a:srgbClr>
                </a:solidFill>
                <a:latin typeface="Century Gothic"/>
              </a:rPr>
              <a:t>.</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SUV limit in 2023 is </a:t>
            </a: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$28,080</a:t>
            </a: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 It jumps to 2024 in </a:t>
            </a:r>
            <a:r>
              <a:rPr kumimoji="0" lang="en-US" sz="2400" b="1"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$30,500</a:t>
            </a: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a:t>
            </a:r>
          </a:p>
          <a:p>
            <a:pPr lvl="3">
              <a:buClr>
                <a:srgbClr val="000000"/>
              </a:buClr>
              <a:buFont typeface="Wingdings" panose="05000000000000000000" pitchFamily="2" charset="2"/>
              <a:buChar char="§"/>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p:spTree>
    <p:extLst>
      <p:ext uri="{BB962C8B-B14F-4D97-AF65-F5344CB8AC3E}">
        <p14:creationId xmlns:p14="http://schemas.microsoft.com/office/powerpoint/2010/main" val="847955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Taking Bonus and Section 179</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20871"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D4078ACC-15B7-0067-C2EC-902F8DE7F636}"/>
              </a:ext>
            </a:extLst>
          </p:cNvPr>
          <p:cNvPicPr>
            <a:picLocks noChangeAspect="1"/>
          </p:cNvPicPr>
          <p:nvPr/>
        </p:nvPicPr>
        <p:blipFill>
          <a:blip r:embed="rId2"/>
          <a:stretch>
            <a:fillRect/>
          </a:stretch>
        </p:blipFill>
        <p:spPr>
          <a:xfrm>
            <a:off x="447675" y="86303"/>
            <a:ext cx="11296649" cy="6360535"/>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88BB139-DBE7-1E71-E6DF-37BA6AF453AC}"/>
                  </a:ext>
                </a:extLst>
              </p14:cNvPr>
              <p14:cNvContentPartPr/>
              <p14:nvPr/>
            </p14:nvContentPartPr>
            <p14:xfrm>
              <a:off x="970995" y="5438505"/>
              <a:ext cx="500040" cy="46440"/>
            </p14:xfrm>
          </p:contentPart>
        </mc:Choice>
        <mc:Fallback xmlns="">
          <p:pic>
            <p:nvPicPr>
              <p:cNvPr id="3" name="Ink 2">
                <a:extLst>
                  <a:ext uri="{FF2B5EF4-FFF2-40B4-BE49-F238E27FC236}">
                    <a16:creationId xmlns:a16="http://schemas.microsoft.com/office/drawing/2014/main" id="{488BB139-DBE7-1E71-E6DF-37BA6AF453AC}"/>
                  </a:ext>
                </a:extLst>
              </p:cNvPr>
              <p:cNvPicPr/>
              <p:nvPr/>
            </p:nvPicPr>
            <p:blipFill>
              <a:blip r:embed="rId4"/>
              <a:stretch>
                <a:fillRect/>
              </a:stretch>
            </p:blipFill>
            <p:spPr>
              <a:xfrm>
                <a:off x="917355" y="5330865"/>
                <a:ext cx="6076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95D1F4C-9050-E98A-5577-603E54AA3454}"/>
                  </a:ext>
                </a:extLst>
              </p14:cNvPr>
              <p14:cNvContentPartPr/>
              <p14:nvPr/>
            </p14:nvContentPartPr>
            <p14:xfrm>
              <a:off x="942555" y="5886345"/>
              <a:ext cx="1047240" cy="10080"/>
            </p14:xfrm>
          </p:contentPart>
        </mc:Choice>
        <mc:Fallback xmlns="">
          <p:pic>
            <p:nvPicPr>
              <p:cNvPr id="5" name="Ink 4">
                <a:extLst>
                  <a:ext uri="{FF2B5EF4-FFF2-40B4-BE49-F238E27FC236}">
                    <a16:creationId xmlns:a16="http://schemas.microsoft.com/office/drawing/2014/main" id="{995D1F4C-9050-E98A-5577-603E54AA3454}"/>
                  </a:ext>
                </a:extLst>
              </p:cNvPr>
              <p:cNvPicPr/>
              <p:nvPr/>
            </p:nvPicPr>
            <p:blipFill>
              <a:blip r:embed="rId6"/>
              <a:stretch>
                <a:fillRect/>
              </a:stretch>
            </p:blipFill>
            <p:spPr>
              <a:xfrm>
                <a:off x="888555" y="5778345"/>
                <a:ext cx="11548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52FEFC3-B7CD-8656-D11E-F4C806F937DE}"/>
                  </a:ext>
                </a:extLst>
              </p14:cNvPr>
              <p14:cNvContentPartPr/>
              <p14:nvPr/>
            </p14:nvContentPartPr>
            <p14:xfrm>
              <a:off x="3495675" y="5857545"/>
              <a:ext cx="436680" cy="38520"/>
            </p14:xfrm>
          </p:contentPart>
        </mc:Choice>
        <mc:Fallback xmlns="">
          <p:pic>
            <p:nvPicPr>
              <p:cNvPr id="8" name="Ink 7">
                <a:extLst>
                  <a:ext uri="{FF2B5EF4-FFF2-40B4-BE49-F238E27FC236}">
                    <a16:creationId xmlns:a16="http://schemas.microsoft.com/office/drawing/2014/main" id="{852FEFC3-B7CD-8656-D11E-F4C806F937DE}"/>
                  </a:ext>
                </a:extLst>
              </p:cNvPr>
              <p:cNvPicPr/>
              <p:nvPr/>
            </p:nvPicPr>
            <p:blipFill>
              <a:blip r:embed="rId8"/>
              <a:stretch>
                <a:fillRect/>
              </a:stretch>
            </p:blipFill>
            <p:spPr>
              <a:xfrm>
                <a:off x="3441675" y="5749905"/>
                <a:ext cx="54432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CCF97AFF-65B1-3F64-DFC5-19ECC9B275CD}"/>
                  </a:ext>
                </a:extLst>
              </p14:cNvPr>
              <p14:cNvContentPartPr/>
              <p14:nvPr/>
            </p14:nvContentPartPr>
            <p14:xfrm>
              <a:off x="10791795" y="5504745"/>
              <a:ext cx="475920" cy="360"/>
            </p14:xfrm>
          </p:contentPart>
        </mc:Choice>
        <mc:Fallback xmlns="">
          <p:pic>
            <p:nvPicPr>
              <p:cNvPr id="9" name="Ink 8">
                <a:extLst>
                  <a:ext uri="{FF2B5EF4-FFF2-40B4-BE49-F238E27FC236}">
                    <a16:creationId xmlns:a16="http://schemas.microsoft.com/office/drawing/2014/main" id="{CCF97AFF-65B1-3F64-DFC5-19ECC9B275CD}"/>
                  </a:ext>
                </a:extLst>
              </p:cNvPr>
              <p:cNvPicPr/>
              <p:nvPr/>
            </p:nvPicPr>
            <p:blipFill>
              <a:blip r:embed="rId10"/>
              <a:stretch>
                <a:fillRect/>
              </a:stretch>
            </p:blipFill>
            <p:spPr>
              <a:xfrm>
                <a:off x="10737795" y="5397105"/>
                <a:ext cx="583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3BC47A63-5AEC-817D-B4A5-582D557D7F38}"/>
                  </a:ext>
                </a:extLst>
              </p14:cNvPr>
              <p14:cNvContentPartPr/>
              <p14:nvPr/>
            </p14:nvContentPartPr>
            <p14:xfrm>
              <a:off x="10801515" y="5866185"/>
              <a:ext cx="435240" cy="10440"/>
            </p14:xfrm>
          </p:contentPart>
        </mc:Choice>
        <mc:Fallback xmlns="">
          <p:pic>
            <p:nvPicPr>
              <p:cNvPr id="10" name="Ink 9">
                <a:extLst>
                  <a:ext uri="{FF2B5EF4-FFF2-40B4-BE49-F238E27FC236}">
                    <a16:creationId xmlns:a16="http://schemas.microsoft.com/office/drawing/2014/main" id="{3BC47A63-5AEC-817D-B4A5-582D557D7F38}"/>
                  </a:ext>
                </a:extLst>
              </p:cNvPr>
              <p:cNvPicPr/>
              <p:nvPr/>
            </p:nvPicPr>
            <p:blipFill>
              <a:blip r:embed="rId12"/>
              <a:stretch>
                <a:fillRect/>
              </a:stretch>
            </p:blipFill>
            <p:spPr>
              <a:xfrm>
                <a:off x="10747515" y="5758545"/>
                <a:ext cx="542880" cy="226080"/>
              </a:xfrm>
              <a:prstGeom prst="rect">
                <a:avLst/>
              </a:prstGeom>
            </p:spPr>
          </p:pic>
        </mc:Fallback>
      </mc:AlternateContent>
    </p:spTree>
    <p:extLst>
      <p:ext uri="{BB962C8B-B14F-4D97-AF65-F5344CB8AC3E}">
        <p14:creationId xmlns:p14="http://schemas.microsoft.com/office/powerpoint/2010/main" val="1222285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Could We Still have Tax Legislation </a:t>
            </a:r>
            <a:r>
              <a:rPr lang="en-US" sz="3200" b="1" i="1" dirty="0"/>
              <a:t>This</a:t>
            </a:r>
            <a:r>
              <a:rPr lang="en-US" sz="3200" b="1" dirty="0"/>
              <a:t> Year? </a:t>
            </a:r>
          </a:p>
        </p:txBody>
      </p:sp>
      <p:sp>
        <p:nvSpPr>
          <p:cNvPr id="4" name="TextBox 3">
            <a:extLst>
              <a:ext uri="{FF2B5EF4-FFF2-40B4-BE49-F238E27FC236}">
                <a16:creationId xmlns:a16="http://schemas.microsoft.com/office/drawing/2014/main" id="{17CD5A63-58B6-227D-A80D-D923C6AF366F}"/>
              </a:ext>
            </a:extLst>
          </p:cNvPr>
          <p:cNvSpPr txBox="1"/>
          <p:nvPr/>
        </p:nvSpPr>
        <p:spPr>
          <a:xfrm>
            <a:off x="838200" y="1536174"/>
            <a:ext cx="10618470" cy="341632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entury Gothic"/>
                <a:ea typeface="+mn-ea"/>
                <a:cs typeface="+mn-cs"/>
              </a:rPr>
              <a:t>On January 31, 2024, the House passed the “Tax Relief for American Families and Workers Act of 2024,” with a </a:t>
            </a:r>
            <a:r>
              <a:rPr kumimoji="0" lang="en-US" sz="2400" b="1" i="0" u="none" strike="noStrike" kern="1200" cap="none" spc="0" normalizeH="0" baseline="0" noProof="0" dirty="0">
                <a:ln>
                  <a:noFill/>
                </a:ln>
                <a:solidFill>
                  <a:srgbClr val="000000"/>
                </a:solidFill>
                <a:effectLst/>
                <a:uLnTx/>
                <a:uFillTx/>
                <a:latin typeface="Century Gothic"/>
                <a:ea typeface="+mn-ea"/>
                <a:cs typeface="+mn-cs"/>
              </a:rPr>
              <a:t>vote of 357 to 70</a:t>
            </a:r>
            <a:r>
              <a:rPr kumimoji="0" lang="en-US" sz="2400" b="0" i="0" u="none" strike="noStrike" kern="1200" cap="none" spc="0" normalizeH="0" baseline="0" noProof="0" dirty="0">
                <a:ln>
                  <a:noFill/>
                </a:ln>
                <a:solidFill>
                  <a:srgbClr val="000000"/>
                </a:solidFill>
                <a:effectLst/>
                <a:uLnTx/>
                <a:uFillTx/>
                <a:latin typeface="Century Gothic"/>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entury Gothic"/>
                <a:ea typeface="+mn-ea"/>
                <a:cs typeface="+mn-cs"/>
              </a:rPr>
              <a:t>It looked like it would pass, but then hit a roadblock in the Senate.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000000"/>
                </a:solidFill>
                <a:latin typeface="Century Gothic"/>
              </a:rPr>
              <a:t>May 17 Update: </a:t>
            </a:r>
            <a:r>
              <a:rPr lang="en-US" sz="2400" dirty="0">
                <a:solidFill>
                  <a:srgbClr val="000000"/>
                </a:solidFill>
                <a:latin typeface="Century Gothic"/>
              </a:rPr>
              <a:t>Wyden, t</a:t>
            </a:r>
            <a:r>
              <a:rPr lang="en-US" sz="2400" dirty="0"/>
              <a:t>he Senate’s top tax writer told a group of corporate and tax executives that if the Senate can’t pass a $79 billion bipartisan bill, it doesn’t bode well for negotiations on a $4.6 trillion package in 2025. </a:t>
            </a:r>
            <a:r>
              <a:rPr lang="en-US" sz="2400" b="1" dirty="0"/>
              <a:t>We’re going to win on this because we’re doing what Congress has promised.</a:t>
            </a:r>
            <a:endParaRPr kumimoji="0" lang="en-US" sz="2400" b="1" i="0" u="none" strike="noStrike" kern="1200" cap="none" spc="0" normalizeH="0" baseline="0" noProof="0" dirty="0">
              <a:ln>
                <a:noFill/>
              </a:ln>
              <a:solidFill>
                <a:srgbClr val="000000"/>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a:ea typeface="+mn-ea"/>
              <a:cs typeface="+mn-cs"/>
            </a:endParaRPr>
          </a:p>
        </p:txBody>
      </p:sp>
      <p:pic>
        <p:nvPicPr>
          <p:cNvPr id="5" name="Picture 4" descr="A building with a dome and columns&#10;&#10;Description automatically generated">
            <a:extLst>
              <a:ext uri="{FF2B5EF4-FFF2-40B4-BE49-F238E27FC236}">
                <a16:creationId xmlns:a16="http://schemas.microsoft.com/office/drawing/2014/main" id="{D5402096-BB76-857D-6B0F-504FD8CF8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4622903"/>
            <a:ext cx="3238500" cy="2159000"/>
          </a:xfrm>
          <a:prstGeom prst="rect">
            <a:avLst/>
          </a:prstGeom>
        </p:spPr>
      </p:pic>
    </p:spTree>
    <p:extLst>
      <p:ext uri="{BB962C8B-B14F-4D97-AF65-F5344CB8AC3E}">
        <p14:creationId xmlns:p14="http://schemas.microsoft.com/office/powerpoint/2010/main" val="2530193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Business Proposals</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435146"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Restoring 100 percent bonus depreciation through 2025.</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Slightly increasing Section 179 beginning in 2024.</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R</a:t>
            </a:r>
            <a:r>
              <a:rPr kumimoji="0" lang="en-US" sz="2400" b="0" i="0" u="none" strike="noStrike" kern="1200" cap="none" spc="0" normalizeH="0" baseline="0" noProof="0" dirty="0" err="1">
                <a:ln>
                  <a:noFill/>
                </a:ln>
                <a:solidFill>
                  <a:srgbClr val="000000">
                    <a:lumMod val="75000"/>
                    <a:lumOff val="25000"/>
                  </a:srgbClr>
                </a:solidFill>
                <a:effectLst/>
                <a:uLnTx/>
                <a:uFillTx/>
                <a:latin typeface="Century Gothic"/>
                <a:ea typeface="+mn-ea"/>
                <a:cs typeface="+mn-cs"/>
              </a:rPr>
              <a:t>estoring</a:t>
            </a: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 the ability of taxpayers to presently deduct domestic R&amp;E expenditures incurred in 2022 through 2025.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For purposes of the business interest deduction limit, calculating adjusted taxable income without including depreciation, amortization, and depreciation through the end of 2025.</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p:spTree>
    <p:extLst>
      <p:ext uri="{BB962C8B-B14F-4D97-AF65-F5344CB8AC3E}">
        <p14:creationId xmlns:p14="http://schemas.microsoft.com/office/powerpoint/2010/main" val="3258473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Child Tax Credit Proposal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57</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435146"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proposal would allow tax filers to multiply the amount calculated for the additional child tax credit by the number of children before applying the limit, beginning with the 2023 tax year.</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Additionally, the refundability limit of the credit would be increased to $1,800 per child for 2023, $1,900 per child for 2024, and $2,000 per child in 2025.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The proposal would also apply inflation adjustments to the $2,000 credit, beginning in 2024. </a:t>
            </a:r>
          </a:p>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rPr>
              <a:t>Finally, the proposal would allow tax filers to use their earned income from the current or prior year (whichever is greater) when calculating the 2024 and 2025 credit.</a:t>
            </a:r>
          </a:p>
        </p:txBody>
      </p:sp>
    </p:spTree>
    <p:extLst>
      <p:ext uri="{BB962C8B-B14F-4D97-AF65-F5344CB8AC3E}">
        <p14:creationId xmlns:p14="http://schemas.microsoft.com/office/powerpoint/2010/main" val="3201244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Just a Stop Gap until 2025</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58</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435146"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entury Gothic"/>
              <a:ea typeface="+mn-ea"/>
              <a:cs typeface="+mn-cs"/>
            </a:endParaRPr>
          </a:p>
        </p:txBody>
      </p:sp>
      <p:pic>
        <p:nvPicPr>
          <p:cNvPr id="8" name="Picture 7" descr="A fireball with smoke and sparks&#10;&#10;Description automatically generated">
            <a:extLst>
              <a:ext uri="{FF2B5EF4-FFF2-40B4-BE49-F238E27FC236}">
                <a16:creationId xmlns:a16="http://schemas.microsoft.com/office/drawing/2014/main" id="{EC746828-1F81-C064-871D-F57FC51C2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870" y="1749425"/>
            <a:ext cx="6391275" cy="4260850"/>
          </a:xfrm>
          <a:prstGeom prst="rect">
            <a:avLst/>
          </a:prstGeom>
        </p:spPr>
      </p:pic>
    </p:spTree>
    <p:extLst>
      <p:ext uri="{BB962C8B-B14F-4D97-AF65-F5344CB8AC3E}">
        <p14:creationId xmlns:p14="http://schemas.microsoft.com/office/powerpoint/2010/main" val="1111872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08" y="955407"/>
            <a:ext cx="10058400" cy="587584"/>
          </a:xfrm>
        </p:spPr>
        <p:txBody>
          <a:bodyPr>
            <a:normAutofit/>
          </a:bodyPr>
          <a:lstStyle/>
          <a:p>
            <a:r>
              <a:rPr lang="en-US" sz="3200" b="1" dirty="0"/>
              <a:t>Consider Scheduled Tax Increases</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6" name="Content Placeholder 2"/>
          <p:cNvSpPr txBox="1">
            <a:spLocks/>
          </p:cNvSpPr>
          <p:nvPr/>
        </p:nvSpPr>
        <p:spPr>
          <a:xfrm>
            <a:off x="537150" y="1866192"/>
            <a:ext cx="10862716" cy="4257445"/>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66928" marR="0" lvl="2" indent="-182880" algn="l" defTabSz="914400" rtl="0" eaLnBrk="1" fontAlgn="auto" latinLnBrk="0" hangingPunct="1">
              <a:lnSpc>
                <a:spcPct val="100000"/>
              </a:lnSpc>
              <a:spcBef>
                <a:spcPts val="200"/>
              </a:spcBef>
              <a:spcAft>
                <a:spcPts val="400"/>
              </a:spcAft>
              <a:buClr>
                <a:srgbClr val="000000"/>
              </a:buClr>
              <a:buSzTx/>
              <a:buFont typeface="Wingdings" panose="05000000000000000000" pitchFamily="2" charset="2"/>
              <a:buChar char="§"/>
              <a:tabLst/>
              <a:defRPr/>
            </a:pPr>
            <a:r>
              <a:rPr lang="en-US" sz="2400" dirty="0">
                <a:solidFill>
                  <a:srgbClr val="000000">
                    <a:lumMod val="75000"/>
                    <a:lumOff val="25000"/>
                  </a:srgbClr>
                </a:solidFill>
                <a:latin typeface="Century Gothic"/>
              </a:rPr>
              <a:t>Noone can predict what Congress will look like or do in 2025, but consider scheduled sunset when making depreciation, expensing, and other decisions now. Chances are high that tax rates are going up, not down!</a:t>
            </a:r>
          </a:p>
          <a:p>
            <a:pPr marL="384048" marR="0" lvl="2" indent="0" algn="l" defTabSz="914400" rtl="0" eaLnBrk="1" fontAlgn="auto" latinLnBrk="0" hangingPunct="1">
              <a:lnSpc>
                <a:spcPct val="100000"/>
              </a:lnSpc>
              <a:spcBef>
                <a:spcPts val="200"/>
              </a:spcBef>
              <a:spcAft>
                <a:spcPts val="400"/>
              </a:spcAft>
              <a:buClr>
                <a:srgbClr val="000000"/>
              </a:buClr>
              <a:buSzTx/>
              <a:buNone/>
              <a:tabLst/>
              <a:defRPr/>
            </a:pPr>
            <a:r>
              <a:rPr lang="en-US" sz="2400" dirty="0">
                <a:solidFill>
                  <a:srgbClr val="000000">
                    <a:lumMod val="75000"/>
                    <a:lumOff val="25000"/>
                  </a:srgbClr>
                </a:solidFill>
                <a:latin typeface="Century Gothic"/>
              </a:rPr>
              <a:t> </a:t>
            </a:r>
            <a:endParaRPr lang="en-US" sz="2400" dirty="0">
              <a:solidFill>
                <a:srgbClr val="0070C0"/>
              </a:solidFill>
              <a:latin typeface="Century Gothic"/>
            </a:endParaRPr>
          </a:p>
          <a:p>
            <a:pPr marL="384048" marR="0" lvl="2" indent="0" algn="l" defTabSz="914400" rtl="0" eaLnBrk="1" fontAlgn="auto" latinLnBrk="0" hangingPunct="1">
              <a:lnSpc>
                <a:spcPct val="100000"/>
              </a:lnSpc>
              <a:spcBef>
                <a:spcPts val="200"/>
              </a:spcBef>
              <a:spcAft>
                <a:spcPts val="400"/>
              </a:spcAft>
              <a:buClr>
                <a:srgbClr val="000000"/>
              </a:buClr>
              <a:buSzTx/>
              <a:buNone/>
              <a:tabLst/>
              <a:defRPr/>
            </a:pPr>
            <a:endParaRPr lang="en-US" sz="2400" dirty="0">
              <a:solidFill>
                <a:srgbClr val="000000">
                  <a:lumMod val="75000"/>
                  <a:lumOff val="25000"/>
                </a:srgbClr>
              </a:solidFill>
              <a:latin typeface="Century Gothic"/>
            </a:endParaRPr>
          </a:p>
        </p:txBody>
      </p:sp>
      <p:pic>
        <p:nvPicPr>
          <p:cNvPr id="8" name="Picture 7" descr="A piggy bank with a graph on the wall&#10;&#10;Description automatically generated">
            <a:extLst>
              <a:ext uri="{FF2B5EF4-FFF2-40B4-BE49-F238E27FC236}">
                <a16:creationId xmlns:a16="http://schemas.microsoft.com/office/drawing/2014/main" id="{E28582A4-F89D-1A0E-9A3C-06DDB324D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524" y="3170725"/>
            <a:ext cx="5147689" cy="3418988"/>
          </a:xfrm>
          <a:prstGeom prst="rect">
            <a:avLst/>
          </a:prstGeom>
        </p:spPr>
      </p:pic>
    </p:spTree>
    <p:extLst>
      <p:ext uri="{BB962C8B-B14F-4D97-AF65-F5344CB8AC3E}">
        <p14:creationId xmlns:p14="http://schemas.microsoft.com/office/powerpoint/2010/main" val="122390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Impact of Beneficial Ownership Information Reporting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888538" y="1642212"/>
            <a:ext cx="10475884" cy="4774173"/>
          </a:xfrm>
        </p:spPr>
        <p:txBody>
          <a:bodyPr>
            <a:normAutofit/>
          </a:bodyPr>
          <a:lstStyle/>
          <a:p>
            <a:pPr lvl="1">
              <a:buClr>
                <a:schemeClr val="tx1"/>
              </a:buClr>
              <a:buFont typeface="Wingdings" panose="05000000000000000000" pitchFamily="2" charset="2"/>
              <a:buChar char="§"/>
            </a:pPr>
            <a:r>
              <a:rPr lang="en-US" sz="2400" dirty="0"/>
              <a:t>There was little fanfare at the time, but the impact of law is </a:t>
            </a:r>
            <a:r>
              <a:rPr lang="en-US" sz="2400" b="1" dirty="0"/>
              <a:t>seismic</a:t>
            </a:r>
            <a:r>
              <a:rPr lang="en-US" sz="2400" dirty="0"/>
              <a:t>. </a:t>
            </a:r>
          </a:p>
          <a:p>
            <a:pPr lvl="2">
              <a:buClr>
                <a:schemeClr val="tx1"/>
              </a:buClr>
              <a:buFont typeface="Wingdings" panose="05000000000000000000" pitchFamily="2" charset="2"/>
              <a:buChar char="§"/>
            </a:pPr>
            <a:r>
              <a:rPr lang="en-US" sz="2400" dirty="0"/>
              <a:t>States are responsible for business registrations. This law introduces </a:t>
            </a:r>
            <a:r>
              <a:rPr lang="en-US" sz="2400" b="1" dirty="0"/>
              <a:t>new federal requirements</a:t>
            </a:r>
            <a:r>
              <a:rPr lang="en-US" sz="2400" dirty="0"/>
              <a:t>.</a:t>
            </a:r>
          </a:p>
          <a:p>
            <a:pPr lvl="1">
              <a:buClr>
                <a:schemeClr val="tx1"/>
              </a:buClr>
              <a:buFont typeface="Wingdings" panose="05000000000000000000" pitchFamily="2" charset="2"/>
              <a:buChar char="§"/>
            </a:pPr>
            <a:r>
              <a:rPr lang="en-US" sz="2400" dirty="0"/>
              <a:t>This law impacts SMALL businesses, not large entities.</a:t>
            </a:r>
          </a:p>
          <a:p>
            <a:pPr lvl="1">
              <a:buClr>
                <a:schemeClr val="tx1"/>
              </a:buClr>
              <a:buFont typeface="Wingdings" panose="05000000000000000000" pitchFamily="2" charset="2"/>
              <a:buChar char="§"/>
            </a:pPr>
            <a:r>
              <a:rPr lang="en-US" sz="2400" dirty="0"/>
              <a:t>This law requires </a:t>
            </a:r>
            <a:r>
              <a:rPr lang="en-US" sz="2400" b="1" dirty="0"/>
              <a:t>more than 32 million businesses</a:t>
            </a:r>
            <a:r>
              <a:rPr lang="en-US" sz="2400" dirty="0"/>
              <a:t>, including small LLCs, corporations, and limited partnerships, to file reports to disclose their beneficial owners in 2024 (+ 5 million new).</a:t>
            </a:r>
          </a:p>
          <a:p>
            <a:pPr lvl="1">
              <a:buClr>
                <a:schemeClr val="tx1"/>
              </a:buClr>
              <a:buFont typeface="Wingdings" panose="05000000000000000000" pitchFamily="2" charset="2"/>
              <a:buChar char="§"/>
            </a:pPr>
            <a:endParaRPr lang="en-US" sz="2400" dirty="0"/>
          </a:p>
          <a:p>
            <a:pPr marL="201168" lvl="1" indent="0">
              <a:buClr>
                <a:schemeClr val="tx1"/>
              </a:buClr>
              <a:buNone/>
            </a:pPr>
            <a:endParaRPr lang="en-US" sz="2400" dirty="0"/>
          </a:p>
          <a:p>
            <a:pPr marL="201168" lvl="1" indent="0">
              <a:buClr>
                <a:schemeClr val="tx1"/>
              </a:buClr>
              <a:buNone/>
            </a:pPr>
            <a:endParaRPr lang="en-US" sz="2400" dirty="0"/>
          </a:p>
        </p:txBody>
      </p:sp>
      <p:pic>
        <p:nvPicPr>
          <p:cNvPr id="6" name="Picture 5" descr="A close-up of a brick wall&#10;&#10;Description automatically generated">
            <a:extLst>
              <a:ext uri="{FF2B5EF4-FFF2-40B4-BE49-F238E27FC236}">
                <a16:creationId xmlns:a16="http://schemas.microsoft.com/office/drawing/2014/main" id="{7CEA6D8D-6786-EB09-6F0D-F68D05B1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775" y="4552950"/>
            <a:ext cx="3600449" cy="2400299"/>
          </a:xfrm>
          <a:prstGeom prst="rect">
            <a:avLst/>
          </a:prstGeom>
        </p:spPr>
      </p:pic>
    </p:spTree>
    <p:extLst>
      <p:ext uri="{BB962C8B-B14F-4D97-AF65-F5344CB8AC3E}">
        <p14:creationId xmlns:p14="http://schemas.microsoft.com/office/powerpoint/2010/main" val="164429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439" y="3321861"/>
            <a:ext cx="10515600" cy="2852737"/>
          </a:xfrm>
        </p:spPr>
        <p:txBody>
          <a:bodyPr>
            <a:normAutofit/>
          </a:bodyPr>
          <a:lstStyle/>
          <a:p>
            <a:pPr algn="ctr"/>
            <a:r>
              <a:rPr lang="en-US" sz="3600" b="1" dirty="0"/>
              <a:t>Sunset of Increased Estate and </a:t>
            </a:r>
            <a:br>
              <a:rPr lang="en-US" sz="3600" b="1" dirty="0"/>
            </a:br>
            <a:r>
              <a:rPr lang="en-US" sz="3600" b="1" dirty="0"/>
              <a:t>Gift Tax Exemption</a:t>
            </a: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05600" y="1278783"/>
            <a:ext cx="5671278" cy="3782743"/>
          </a:xfrm>
          <a:prstGeom prst="rect">
            <a:avLst/>
          </a:prstGeom>
        </p:spPr>
      </p:pic>
    </p:spTree>
    <p:extLst>
      <p:ext uri="{BB962C8B-B14F-4D97-AF65-F5344CB8AC3E}">
        <p14:creationId xmlns:p14="http://schemas.microsoft.com/office/powerpoint/2010/main" val="3118940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Estate and Gift Tax                                                </a:t>
            </a:r>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Estate tax is based upon estate appraisal at fair market value at date of death or six months later.</a:t>
            </a:r>
          </a:p>
          <a:p>
            <a:pPr lvl="2">
              <a:buClr>
                <a:schemeClr val="tx2"/>
              </a:buClr>
              <a:buFont typeface="Wingdings" panose="05000000000000000000" pitchFamily="2" charset="2"/>
              <a:buChar char="§"/>
            </a:pPr>
            <a:r>
              <a:rPr lang="en-US" sz="2400" dirty="0"/>
              <a:t>Exceptions include:</a:t>
            </a:r>
          </a:p>
          <a:p>
            <a:pPr lvl="4">
              <a:buClr>
                <a:schemeClr val="tx2"/>
              </a:buClr>
              <a:buFont typeface="Wingdings" panose="05000000000000000000" pitchFamily="2" charset="2"/>
              <a:buChar char="§"/>
            </a:pPr>
            <a:r>
              <a:rPr lang="en-US" sz="2400" dirty="0"/>
              <a:t>“Special Use Valuation” based on a capitalization  rate (up to </a:t>
            </a:r>
            <a:r>
              <a:rPr lang="en-US" sz="2400" b="1" dirty="0"/>
              <a:t>$1,310,000 discount in 2023, $1,380,000 in 2024)</a:t>
            </a:r>
            <a:endParaRPr lang="en-US" sz="2400" dirty="0"/>
          </a:p>
          <a:p>
            <a:pPr lvl="4">
              <a:buClr>
                <a:schemeClr val="tx2"/>
              </a:buClr>
              <a:buFont typeface="Wingdings" panose="05000000000000000000" pitchFamily="2" charset="2"/>
              <a:buChar char="§"/>
            </a:pPr>
            <a:r>
              <a:rPr lang="en-US" sz="2400" dirty="0"/>
              <a:t>Discounts for “minority shareholders”</a:t>
            </a:r>
          </a:p>
          <a:p>
            <a:pPr lvl="4">
              <a:buClr>
                <a:schemeClr val="tx2"/>
              </a:buClr>
              <a:buFont typeface="Wingdings" panose="05000000000000000000" pitchFamily="2" charset="2"/>
              <a:buChar char="§"/>
            </a:pPr>
            <a:r>
              <a:rPr lang="en-US" sz="2400" dirty="0"/>
              <a:t>“Qualifying Conservation Easements”  </a:t>
            </a:r>
          </a:p>
          <a:p>
            <a:pPr lvl="2">
              <a:buClr>
                <a:schemeClr val="tx2"/>
              </a:buClr>
              <a:buFont typeface="Wingdings" panose="05000000000000000000" pitchFamily="2" charset="2"/>
              <a:buChar char="§"/>
            </a:pPr>
            <a:r>
              <a:rPr lang="en-US" sz="2400" dirty="0"/>
              <a:t>Each person has their own </a:t>
            </a:r>
            <a:r>
              <a:rPr lang="en-US" sz="2400" b="1" dirty="0"/>
              <a:t>unified credit </a:t>
            </a:r>
            <a:r>
              <a:rPr lang="en-US" sz="2400" dirty="0"/>
              <a:t>(for estate and gift tax).</a:t>
            </a:r>
          </a:p>
          <a:p>
            <a:pPr lvl="3">
              <a:buClr>
                <a:schemeClr val="tx2"/>
              </a:buClr>
              <a:buFont typeface="Wingdings" panose="05000000000000000000" pitchFamily="2" charset="2"/>
              <a:buChar char="§"/>
            </a:pPr>
            <a:r>
              <a:rPr lang="en-US" sz="2400" dirty="0"/>
              <a:t>The unified credit results in everyone have a standard exemption (basic exclusion amount) from estate and gift tax.</a:t>
            </a:r>
          </a:p>
          <a:p>
            <a:pPr lvl="2">
              <a:buClr>
                <a:schemeClr val="tx2"/>
              </a:buClr>
              <a:buFont typeface="Wingdings" panose="05000000000000000000" pitchFamily="2" charset="2"/>
              <a:buChar char="§"/>
            </a:pPr>
            <a:endParaRPr lang="en-US" sz="2400" dirty="0"/>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708699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152" y="890575"/>
            <a:ext cx="10058400" cy="587584"/>
          </a:xfrm>
        </p:spPr>
        <p:txBody>
          <a:bodyPr>
            <a:normAutofit/>
          </a:bodyPr>
          <a:lstStyle/>
          <a:p>
            <a:r>
              <a:rPr lang="en-US" sz="3200" b="1" dirty="0"/>
              <a:t>Exemptions Over Time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5731A536-9F02-5360-AC23-307A630F48DF}"/>
              </a:ext>
            </a:extLst>
          </p:cNvPr>
          <p:cNvPicPr>
            <a:picLocks noChangeAspect="1"/>
          </p:cNvPicPr>
          <p:nvPr/>
        </p:nvPicPr>
        <p:blipFill>
          <a:blip r:embed="rId2"/>
          <a:stretch>
            <a:fillRect/>
          </a:stretch>
        </p:blipFill>
        <p:spPr>
          <a:xfrm>
            <a:off x="3638646" y="1585787"/>
            <a:ext cx="4914708" cy="4481057"/>
          </a:xfrm>
          <a:prstGeom prst="rect">
            <a:avLst/>
          </a:prstGeom>
        </p:spPr>
      </p:pic>
    </p:spTree>
    <p:extLst>
      <p:ext uri="{BB962C8B-B14F-4D97-AF65-F5344CB8AC3E}">
        <p14:creationId xmlns:p14="http://schemas.microsoft.com/office/powerpoint/2010/main" val="3900511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Almost Noone Pays it Today</a:t>
            </a:r>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The USDA-ERS recently estimated that of the projected 39,534 estates created from principal farm operator deaths in 2022, only 305 (0.77 percent) will be required to file an estate tax return, and only 87 (0.22 percent) will likely owe Federal estate tax.</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graphicFrame>
        <p:nvGraphicFramePr>
          <p:cNvPr id="6" name="Chart 5">
            <a:extLst>
              <a:ext uri="{FF2B5EF4-FFF2-40B4-BE49-F238E27FC236}">
                <a16:creationId xmlns:a16="http://schemas.microsoft.com/office/drawing/2014/main" id="{8A8405C2-6FBE-F787-9955-515988B10355}"/>
              </a:ext>
            </a:extLst>
          </p:cNvPr>
          <p:cNvGraphicFramePr>
            <a:graphicFrameLocks/>
          </p:cNvGraphicFramePr>
          <p:nvPr/>
        </p:nvGraphicFramePr>
        <p:xfrm>
          <a:off x="3543300" y="3343379"/>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6611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But Higher Exemption is Ending Soon…</a:t>
            </a:r>
            <a:endParaRPr lang="en-US" sz="3200" b="1" i="1" dirty="0"/>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Increased exemption amount was created by the TCJA. </a:t>
            </a:r>
          </a:p>
          <a:p>
            <a:pPr lvl="3">
              <a:buClr>
                <a:schemeClr val="tx2"/>
              </a:buClr>
              <a:buFont typeface="Wingdings" panose="05000000000000000000" pitchFamily="2" charset="2"/>
              <a:buChar char="§"/>
            </a:pPr>
            <a:r>
              <a:rPr lang="en-US" sz="2400" dirty="0"/>
              <a:t>It was only temporary, through December 31, 2025.</a:t>
            </a:r>
          </a:p>
          <a:p>
            <a:pPr lvl="2">
              <a:buClr>
                <a:schemeClr val="tx2"/>
              </a:buClr>
              <a:buFont typeface="Wingdings" panose="05000000000000000000" pitchFamily="2" charset="2"/>
              <a:buChar char="§"/>
            </a:pPr>
            <a:r>
              <a:rPr lang="en-US" sz="2400" b="1" dirty="0"/>
              <a:t>In 2026, the exemption resets to $5 million, indexed for inflation (~$7 million).</a:t>
            </a:r>
          </a:p>
          <a:p>
            <a:pPr marL="384048" lvl="2" indent="0">
              <a:buClr>
                <a:schemeClr val="tx2"/>
              </a:buClr>
              <a:buNone/>
            </a:pPr>
            <a:endParaRPr lang="en-US" sz="2400" dirty="0"/>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69672" y="3205018"/>
            <a:ext cx="5136573" cy="3424382"/>
          </a:xfrm>
          <a:prstGeom prst="rect">
            <a:avLst/>
          </a:prstGeom>
        </p:spPr>
      </p:pic>
    </p:spTree>
    <p:extLst>
      <p:ext uri="{BB962C8B-B14F-4D97-AF65-F5344CB8AC3E}">
        <p14:creationId xmlns:p14="http://schemas.microsoft.com/office/powerpoint/2010/main" val="2445874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915" y="983816"/>
            <a:ext cx="10058400" cy="587584"/>
          </a:xfrm>
        </p:spPr>
        <p:txBody>
          <a:bodyPr>
            <a:normAutofit/>
          </a:bodyPr>
          <a:lstStyle/>
          <a:p>
            <a:r>
              <a:rPr lang="en-US" sz="3200" b="1" dirty="0"/>
              <a:t>Estate and Gift Tax Rate</a:t>
            </a:r>
          </a:p>
        </p:txBody>
      </p:sp>
      <p:sp>
        <p:nvSpPr>
          <p:cNvPr id="3" name="Content Placeholder 2"/>
          <p:cNvSpPr>
            <a:spLocks noGrp="1"/>
          </p:cNvSpPr>
          <p:nvPr>
            <p:ph idx="1"/>
          </p:nvPr>
        </p:nvSpPr>
        <p:spPr>
          <a:xfrm>
            <a:off x="913125" y="1697261"/>
            <a:ext cx="10629909" cy="4749577"/>
          </a:xfrm>
        </p:spPr>
        <p:txBody>
          <a:bodyPr>
            <a:noAutofit/>
          </a:bodyPr>
          <a:lstStyle/>
          <a:p>
            <a:pPr lvl="2">
              <a:buClr>
                <a:schemeClr val="tx2"/>
              </a:buClr>
              <a:buFont typeface="Wingdings" panose="05000000000000000000" pitchFamily="2" charset="2"/>
              <a:buChar char="§"/>
            </a:pPr>
            <a:r>
              <a:rPr lang="en-US" sz="2400" dirty="0"/>
              <a:t>Although estate and gift tax rates are graduated, transfers in excess of the exemption are currently taxed at </a:t>
            </a:r>
            <a:r>
              <a:rPr lang="en-US" sz="2400" b="1" dirty="0"/>
              <a:t>40%</a:t>
            </a:r>
            <a:r>
              <a:rPr lang="en-US" sz="2400" dirty="0"/>
              <a:t> because the present exclusion exceeds the top rate threshold of $1 million. </a:t>
            </a:r>
            <a:endParaRPr lang="en-US" sz="2400" b="1" dirty="0"/>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65</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6" name="Picture 5" descr="A red numbers with a white background&#10;&#10;Description automatically generated">
            <a:extLst>
              <a:ext uri="{FF2B5EF4-FFF2-40B4-BE49-F238E27FC236}">
                <a16:creationId xmlns:a16="http://schemas.microsoft.com/office/drawing/2014/main" id="{A8D11C44-3C90-3656-06B3-233408844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453" y="3068847"/>
            <a:ext cx="4671802" cy="3503852"/>
          </a:xfrm>
          <a:prstGeom prst="rect">
            <a:avLst/>
          </a:prstGeom>
        </p:spPr>
      </p:pic>
    </p:spTree>
    <p:extLst>
      <p:ext uri="{BB962C8B-B14F-4D97-AF65-F5344CB8AC3E}">
        <p14:creationId xmlns:p14="http://schemas.microsoft.com/office/powerpoint/2010/main" val="1821044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88" y="899812"/>
            <a:ext cx="10058400" cy="587584"/>
          </a:xfrm>
        </p:spPr>
        <p:txBody>
          <a:bodyPr>
            <a:normAutofit/>
          </a:bodyPr>
          <a:lstStyle/>
          <a:p>
            <a:r>
              <a:rPr lang="en-US" sz="3200" b="1" dirty="0"/>
              <a:t>Portability                                                          </a:t>
            </a:r>
          </a:p>
        </p:txBody>
      </p:sp>
      <p:sp>
        <p:nvSpPr>
          <p:cNvPr id="3" name="Content Placeholder 2"/>
          <p:cNvSpPr>
            <a:spLocks noGrp="1"/>
          </p:cNvSpPr>
          <p:nvPr>
            <p:ph idx="1"/>
          </p:nvPr>
        </p:nvSpPr>
        <p:spPr>
          <a:xfrm>
            <a:off x="829997" y="1879823"/>
            <a:ext cx="10629909" cy="4749577"/>
          </a:xfrm>
        </p:spPr>
        <p:txBody>
          <a:bodyPr>
            <a:noAutofit/>
          </a:bodyPr>
          <a:lstStyle/>
          <a:p>
            <a:pPr lvl="2">
              <a:buClr>
                <a:schemeClr val="tx2"/>
              </a:buClr>
              <a:buFont typeface="Wingdings" panose="05000000000000000000" pitchFamily="2" charset="2"/>
              <a:buChar char="§"/>
            </a:pPr>
            <a:r>
              <a:rPr lang="en-US" sz="2400" dirty="0"/>
              <a:t>Unused exclusion amount of spouse dying  after 12/31/2010 may be used by surviving  spouse</a:t>
            </a:r>
          </a:p>
          <a:p>
            <a:pPr lvl="2">
              <a:buClr>
                <a:schemeClr val="tx2"/>
              </a:buClr>
              <a:buFont typeface="Wingdings" panose="05000000000000000000" pitchFamily="2" charset="2"/>
              <a:buChar char="§"/>
            </a:pPr>
            <a:r>
              <a:rPr lang="en-US" sz="2400" dirty="0"/>
              <a:t>Only available if election made on timely  filed estate tax return (</a:t>
            </a:r>
            <a:r>
              <a:rPr lang="en-US" sz="2400" b="1" dirty="0"/>
              <a:t>Form 706</a:t>
            </a:r>
            <a:r>
              <a:rPr lang="en-US" sz="2400" dirty="0"/>
              <a:t>) of predeceased  spouse – whether or not estate tax return is  otherwise required.</a:t>
            </a:r>
          </a:p>
          <a:p>
            <a:pPr lvl="2">
              <a:buClr>
                <a:schemeClr val="tx2"/>
              </a:buClr>
              <a:buFont typeface="Wingdings" panose="05000000000000000000" pitchFamily="2" charset="2"/>
              <a:buChar char="§"/>
            </a:pPr>
            <a:r>
              <a:rPr lang="en-US" sz="2400" dirty="0"/>
              <a:t>Spouses could apply up to $27.22 exemption in 2024.</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751236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Planning for the Lower Exemption</a:t>
            </a:r>
            <a:endParaRPr lang="en-US" sz="3200" b="1" i="1" dirty="0"/>
          </a:p>
        </p:txBody>
      </p:sp>
      <p:sp>
        <p:nvSpPr>
          <p:cNvPr id="3" name="Content Placeholder 2"/>
          <p:cNvSpPr>
            <a:spLocks noGrp="1"/>
          </p:cNvSpPr>
          <p:nvPr>
            <p:ph idx="1"/>
          </p:nvPr>
        </p:nvSpPr>
        <p:spPr>
          <a:xfrm>
            <a:off x="753678" y="1613858"/>
            <a:ext cx="10800147" cy="4682167"/>
          </a:xfrm>
        </p:spPr>
        <p:txBody>
          <a:bodyPr>
            <a:noAutofit/>
          </a:bodyPr>
          <a:lstStyle/>
          <a:p>
            <a:pPr lvl="2">
              <a:buClr>
                <a:schemeClr val="tx2"/>
              </a:buClr>
              <a:buFont typeface="Wingdings" panose="05000000000000000000" pitchFamily="2" charset="2"/>
              <a:buChar char="§"/>
            </a:pPr>
            <a:r>
              <a:rPr lang="en-US" sz="2400" dirty="0"/>
              <a:t>Noone can predict what Congress will do, but if an estate is above $5 million, planners should be working with clients on strategies.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5" name="Picture 4" descr="A stone steps with numbers on it&#10;&#10;Description automatically generated">
            <a:extLst>
              <a:ext uri="{FF2B5EF4-FFF2-40B4-BE49-F238E27FC236}">
                <a16:creationId xmlns:a16="http://schemas.microsoft.com/office/drawing/2014/main" id="{BB8541E2-EC69-0485-8EFF-7258948C1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49" y="3025775"/>
            <a:ext cx="5534025" cy="3689350"/>
          </a:xfrm>
          <a:prstGeom prst="rect">
            <a:avLst/>
          </a:prstGeom>
        </p:spPr>
      </p:pic>
    </p:spTree>
    <p:extLst>
      <p:ext uri="{BB962C8B-B14F-4D97-AF65-F5344CB8AC3E}">
        <p14:creationId xmlns:p14="http://schemas.microsoft.com/office/powerpoint/2010/main" val="2944402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Generally, No </a:t>
            </a:r>
            <a:r>
              <a:rPr lang="en-US" sz="3200" b="1" dirty="0" err="1"/>
              <a:t>Clawback</a:t>
            </a:r>
            <a:r>
              <a:rPr lang="en-US" sz="3200" b="1" dirty="0"/>
              <a:t> for Pre-2026 Gifts</a:t>
            </a:r>
            <a:endParaRPr lang="en-US" sz="3200" b="1" i="1" dirty="0"/>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In T.D. 9884 (2019), IRS said there would be no </a:t>
            </a:r>
            <a:r>
              <a:rPr lang="en-US" sz="2400" dirty="0" err="1"/>
              <a:t>clawback</a:t>
            </a:r>
            <a:r>
              <a:rPr lang="en-US" sz="2400" dirty="0"/>
              <a:t> for lifetime gifts made before the exemption declines. </a:t>
            </a:r>
          </a:p>
          <a:p>
            <a:pPr lvl="2">
              <a:buClr>
                <a:schemeClr val="tx2"/>
              </a:buClr>
              <a:buFont typeface="Wingdings" panose="05000000000000000000" pitchFamily="2" charset="2"/>
              <a:buChar char="§"/>
            </a:pPr>
            <a:r>
              <a:rPr lang="en-US" sz="2400" dirty="0"/>
              <a:t>Existing regulations would also apply DSUE in place at time of first spouse to die.</a:t>
            </a:r>
          </a:p>
          <a:p>
            <a:pPr lvl="4">
              <a:buClr>
                <a:schemeClr val="tx2"/>
              </a:buClr>
              <a:buFont typeface="Wingdings" panose="05000000000000000000" pitchFamily="2" charset="2"/>
              <a:buChar char="§"/>
            </a:pPr>
            <a:r>
              <a:rPr lang="en-US" sz="2400" b="1" dirty="0"/>
              <a:t>This makes portability election more, not less, important. </a:t>
            </a:r>
          </a:p>
          <a:p>
            <a:pPr lvl="4">
              <a:buClr>
                <a:schemeClr val="tx2"/>
              </a:buClr>
              <a:buFont typeface="Wingdings" panose="05000000000000000000" pitchFamily="2" charset="2"/>
              <a:buChar char="§"/>
            </a:pPr>
            <a:r>
              <a:rPr lang="en-US" sz="2400" dirty="0"/>
              <a:t>Would (in the absence of contrary future guidance) lock in the higher amount of exclusion for future years, even if exclusion decreases.</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685499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Example – Lifetime Gift</a:t>
            </a:r>
            <a:endParaRPr lang="en-US" sz="3200" b="1" i="1" dirty="0"/>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err="1"/>
              <a:t>Leeland</a:t>
            </a:r>
            <a:r>
              <a:rPr lang="en-US" sz="2400" dirty="0"/>
              <a:t> made a $12 million lifetime gift in 2023. </a:t>
            </a:r>
          </a:p>
          <a:p>
            <a:pPr lvl="2">
              <a:buClr>
                <a:schemeClr val="tx2"/>
              </a:buClr>
              <a:buFont typeface="Wingdings" panose="05000000000000000000" pitchFamily="2" charset="2"/>
              <a:buChar char="§"/>
            </a:pPr>
            <a:r>
              <a:rPr lang="en-US" sz="2400" dirty="0"/>
              <a:t>He filed Form 709. </a:t>
            </a:r>
            <a:r>
              <a:rPr lang="en-US" sz="2400" dirty="0" err="1"/>
              <a:t>Leeland</a:t>
            </a:r>
            <a:r>
              <a:rPr lang="en-US" sz="2400" dirty="0"/>
              <a:t> dies in 2026, after the exemption has reset to ~$7 million. </a:t>
            </a:r>
          </a:p>
          <a:p>
            <a:pPr lvl="2">
              <a:buClr>
                <a:schemeClr val="tx2"/>
              </a:buClr>
              <a:buFont typeface="Wingdings" panose="05000000000000000000" pitchFamily="2" charset="2"/>
              <a:buChar char="§"/>
            </a:pPr>
            <a:r>
              <a:rPr lang="en-US" sz="2400" b="1" dirty="0"/>
              <a:t>Under T.D. 9884, </a:t>
            </a:r>
            <a:r>
              <a:rPr lang="en-US" sz="2400" b="1" dirty="0" err="1"/>
              <a:t>Leeland’s</a:t>
            </a:r>
            <a:r>
              <a:rPr lang="en-US" sz="2400" b="1" dirty="0"/>
              <a:t> full gift remains sheltered by the exemption in place in 2023.</a:t>
            </a:r>
          </a:p>
          <a:p>
            <a:pPr lvl="2">
              <a:buClr>
                <a:schemeClr val="tx2"/>
              </a:buClr>
              <a:buFont typeface="Wingdings" panose="05000000000000000000" pitchFamily="2" charset="2"/>
              <a:buChar char="§"/>
            </a:pPr>
            <a:endParaRPr lang="en-US" sz="2400" dirty="0"/>
          </a:p>
          <a:p>
            <a:pPr marL="384048" lvl="2" indent="0">
              <a:buClr>
                <a:schemeClr val="tx2"/>
              </a:buClr>
              <a:buNone/>
            </a:pPr>
            <a:endParaRPr lang="en-US" sz="2400" dirty="0"/>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69</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54196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a:xfrm>
            <a:off x="1183821" y="1038121"/>
            <a:ext cx="10058400" cy="587584"/>
          </a:xfrm>
        </p:spPr>
        <p:txBody>
          <a:bodyPr>
            <a:normAutofit fontScale="90000"/>
          </a:bodyPr>
          <a:lstStyle/>
          <a:p>
            <a:pPr>
              <a:buClr>
                <a:schemeClr val="tx1"/>
              </a:buClr>
            </a:pPr>
            <a:r>
              <a:rPr lang="en-US" sz="3200" b="1" dirty="0"/>
              <a:t>Who: Domestic and Foreign Reporting Companies</a:t>
            </a:r>
          </a:p>
        </p:txBody>
      </p:sp>
      <p:graphicFrame>
        <p:nvGraphicFramePr>
          <p:cNvPr id="4" name="Table 4">
            <a:extLst>
              <a:ext uri="{FF2B5EF4-FFF2-40B4-BE49-F238E27FC236}">
                <a16:creationId xmlns:a16="http://schemas.microsoft.com/office/drawing/2014/main" id="{DC7F45F0-B261-03E1-4F00-BF855455F081}"/>
              </a:ext>
            </a:extLst>
          </p:cNvPr>
          <p:cNvGraphicFramePr>
            <a:graphicFrameLocks noGrp="1"/>
          </p:cNvGraphicFramePr>
          <p:nvPr/>
        </p:nvGraphicFramePr>
        <p:xfrm>
          <a:off x="1183821" y="1960637"/>
          <a:ext cx="9882596" cy="4155440"/>
        </p:xfrm>
        <a:graphic>
          <a:graphicData uri="http://schemas.openxmlformats.org/drawingml/2006/table">
            <a:tbl>
              <a:tblPr firstRow="1" bandRow="1">
                <a:tableStyleId>{5C22544A-7EE6-4342-B048-85BDC9FD1C3A}</a:tableStyleId>
              </a:tblPr>
              <a:tblGrid>
                <a:gridCol w="4912179">
                  <a:extLst>
                    <a:ext uri="{9D8B030D-6E8A-4147-A177-3AD203B41FA5}">
                      <a16:colId xmlns:a16="http://schemas.microsoft.com/office/drawing/2014/main" val="762769763"/>
                    </a:ext>
                  </a:extLst>
                </a:gridCol>
                <a:gridCol w="4970417">
                  <a:extLst>
                    <a:ext uri="{9D8B030D-6E8A-4147-A177-3AD203B41FA5}">
                      <a16:colId xmlns:a16="http://schemas.microsoft.com/office/drawing/2014/main" val="3141934876"/>
                    </a:ext>
                  </a:extLst>
                </a:gridCol>
              </a:tblGrid>
              <a:tr h="370840">
                <a:tc>
                  <a:txBody>
                    <a:bodyPr/>
                    <a:lstStyle/>
                    <a:p>
                      <a:r>
                        <a:rPr lang="en-US" baseline="0" dirty="0">
                          <a:solidFill>
                            <a:schemeClr val="tx1"/>
                          </a:solidFill>
                        </a:rPr>
                        <a:t>Entity Type</a:t>
                      </a:r>
                    </a:p>
                  </a:txBody>
                  <a:tcPr/>
                </a:tc>
                <a:tc>
                  <a:txBody>
                    <a:bodyPr/>
                    <a:lstStyle/>
                    <a:p>
                      <a:r>
                        <a:rPr lang="en-US" baseline="0" dirty="0">
                          <a:solidFill>
                            <a:schemeClr val="tx1"/>
                          </a:solidFill>
                        </a:rPr>
                        <a:t>Reporting Entity (unless exempted)</a:t>
                      </a:r>
                    </a:p>
                  </a:txBody>
                  <a:tcPr/>
                </a:tc>
                <a:extLst>
                  <a:ext uri="{0D108BD9-81ED-4DB2-BD59-A6C34878D82A}">
                    <a16:rowId xmlns:a16="http://schemas.microsoft.com/office/drawing/2014/main" val="3575218711"/>
                  </a:ext>
                </a:extLst>
              </a:tr>
              <a:tr h="370840">
                <a:tc>
                  <a:txBody>
                    <a:bodyPr/>
                    <a:lstStyle/>
                    <a:p>
                      <a:r>
                        <a:rPr lang="en-US" baseline="0" dirty="0">
                          <a:solidFill>
                            <a:schemeClr val="tx1"/>
                          </a:solidFill>
                        </a:rPr>
                        <a:t>LLC</a:t>
                      </a:r>
                    </a:p>
                  </a:txBody>
                  <a:tcPr/>
                </a:tc>
                <a:tc>
                  <a:txBody>
                    <a:bodyPr/>
                    <a:lstStyle/>
                    <a:p>
                      <a:r>
                        <a:rPr lang="en-US" baseline="0" dirty="0">
                          <a:solidFill>
                            <a:schemeClr val="tx1"/>
                          </a:solidFill>
                        </a:rPr>
                        <a:t>Yes</a:t>
                      </a:r>
                    </a:p>
                  </a:txBody>
                  <a:tcPr/>
                </a:tc>
                <a:extLst>
                  <a:ext uri="{0D108BD9-81ED-4DB2-BD59-A6C34878D82A}">
                    <a16:rowId xmlns:a16="http://schemas.microsoft.com/office/drawing/2014/main" val="165146741"/>
                  </a:ext>
                </a:extLst>
              </a:tr>
              <a:tr h="370840">
                <a:tc>
                  <a:txBody>
                    <a:bodyPr/>
                    <a:lstStyle/>
                    <a:p>
                      <a:r>
                        <a:rPr lang="en-US" baseline="0" dirty="0">
                          <a:solidFill>
                            <a:schemeClr val="tx1"/>
                          </a:solidFill>
                        </a:rPr>
                        <a:t>SMLLC</a:t>
                      </a:r>
                    </a:p>
                  </a:txBody>
                  <a:tcPr/>
                </a:tc>
                <a:tc>
                  <a:txBody>
                    <a:bodyPr/>
                    <a:lstStyle/>
                    <a:p>
                      <a:r>
                        <a:rPr lang="en-US" baseline="0" dirty="0">
                          <a:solidFill>
                            <a:schemeClr val="tx1"/>
                          </a:solidFill>
                        </a:rPr>
                        <a:t>Yes</a:t>
                      </a:r>
                    </a:p>
                  </a:txBody>
                  <a:tcPr/>
                </a:tc>
                <a:extLst>
                  <a:ext uri="{0D108BD9-81ED-4DB2-BD59-A6C34878D82A}">
                    <a16:rowId xmlns:a16="http://schemas.microsoft.com/office/drawing/2014/main" val="350913921"/>
                  </a:ext>
                </a:extLst>
              </a:tr>
              <a:tr h="370840">
                <a:tc>
                  <a:txBody>
                    <a:bodyPr/>
                    <a:lstStyle/>
                    <a:p>
                      <a:r>
                        <a:rPr lang="en-US" baseline="0" dirty="0">
                          <a:solidFill>
                            <a:schemeClr val="tx1"/>
                          </a:solidFill>
                        </a:rPr>
                        <a:t>General Partnership</a:t>
                      </a:r>
                    </a:p>
                  </a:txBody>
                  <a:tcPr/>
                </a:tc>
                <a:tc>
                  <a:txBody>
                    <a:bodyPr/>
                    <a:lstStyle/>
                    <a:p>
                      <a:r>
                        <a:rPr lang="en-US" baseline="0" dirty="0">
                          <a:solidFill>
                            <a:schemeClr val="tx1"/>
                          </a:solidFill>
                        </a:rPr>
                        <a:t>No</a:t>
                      </a:r>
                    </a:p>
                  </a:txBody>
                  <a:tcPr/>
                </a:tc>
                <a:extLst>
                  <a:ext uri="{0D108BD9-81ED-4DB2-BD59-A6C34878D82A}">
                    <a16:rowId xmlns:a16="http://schemas.microsoft.com/office/drawing/2014/main" val="738651898"/>
                  </a:ext>
                </a:extLst>
              </a:tr>
              <a:tr h="370840">
                <a:tc>
                  <a:txBody>
                    <a:bodyPr/>
                    <a:lstStyle/>
                    <a:p>
                      <a:r>
                        <a:rPr lang="en-US" baseline="0" dirty="0">
                          <a:solidFill>
                            <a:schemeClr val="tx1"/>
                          </a:solidFill>
                        </a:rPr>
                        <a:t>Sole Proprietorship</a:t>
                      </a:r>
                    </a:p>
                  </a:txBody>
                  <a:tcPr/>
                </a:tc>
                <a:tc>
                  <a:txBody>
                    <a:bodyPr/>
                    <a:lstStyle/>
                    <a:p>
                      <a:r>
                        <a:rPr lang="en-US" baseline="0" dirty="0">
                          <a:solidFill>
                            <a:schemeClr val="tx1"/>
                          </a:solidFill>
                        </a:rPr>
                        <a:t>Not unless corporation or LLC</a:t>
                      </a:r>
                    </a:p>
                  </a:txBody>
                  <a:tcPr/>
                </a:tc>
                <a:extLst>
                  <a:ext uri="{0D108BD9-81ED-4DB2-BD59-A6C34878D82A}">
                    <a16:rowId xmlns:a16="http://schemas.microsoft.com/office/drawing/2014/main" val="424345547"/>
                  </a:ext>
                </a:extLst>
              </a:tr>
              <a:tr h="370840">
                <a:tc>
                  <a:txBody>
                    <a:bodyPr/>
                    <a:lstStyle/>
                    <a:p>
                      <a:r>
                        <a:rPr lang="en-US" baseline="0" dirty="0">
                          <a:solidFill>
                            <a:schemeClr val="tx1"/>
                          </a:solidFill>
                        </a:rPr>
                        <a:t>Limited Partnership</a:t>
                      </a:r>
                    </a:p>
                  </a:txBody>
                  <a:tcPr/>
                </a:tc>
                <a:tc>
                  <a:txBody>
                    <a:bodyPr/>
                    <a:lstStyle/>
                    <a:p>
                      <a:r>
                        <a:rPr lang="en-US" baseline="0" dirty="0">
                          <a:solidFill>
                            <a:schemeClr val="tx1"/>
                          </a:solidFill>
                        </a:rPr>
                        <a:t>Yes</a:t>
                      </a:r>
                    </a:p>
                  </a:txBody>
                  <a:tcPr/>
                </a:tc>
                <a:extLst>
                  <a:ext uri="{0D108BD9-81ED-4DB2-BD59-A6C34878D82A}">
                    <a16:rowId xmlns:a16="http://schemas.microsoft.com/office/drawing/2014/main" val="309476946"/>
                  </a:ext>
                </a:extLst>
              </a:tr>
              <a:tr h="370840">
                <a:tc>
                  <a:txBody>
                    <a:bodyPr/>
                    <a:lstStyle/>
                    <a:p>
                      <a:r>
                        <a:rPr lang="en-US" baseline="0" dirty="0">
                          <a:solidFill>
                            <a:schemeClr val="tx1"/>
                          </a:solidFill>
                        </a:rPr>
                        <a:t>S Corporation</a:t>
                      </a:r>
                    </a:p>
                  </a:txBody>
                  <a:tcPr/>
                </a:tc>
                <a:tc>
                  <a:txBody>
                    <a:bodyPr/>
                    <a:lstStyle/>
                    <a:p>
                      <a:r>
                        <a:rPr lang="en-US" baseline="0" dirty="0">
                          <a:solidFill>
                            <a:schemeClr val="tx1"/>
                          </a:solidFill>
                        </a:rPr>
                        <a:t>Yes</a:t>
                      </a:r>
                    </a:p>
                  </a:txBody>
                  <a:tcPr/>
                </a:tc>
                <a:extLst>
                  <a:ext uri="{0D108BD9-81ED-4DB2-BD59-A6C34878D82A}">
                    <a16:rowId xmlns:a16="http://schemas.microsoft.com/office/drawing/2014/main" val="2544778287"/>
                  </a:ext>
                </a:extLst>
              </a:tr>
              <a:tr h="370840">
                <a:tc>
                  <a:txBody>
                    <a:bodyPr/>
                    <a:lstStyle/>
                    <a:p>
                      <a:r>
                        <a:rPr lang="en-US" baseline="0" dirty="0">
                          <a:solidFill>
                            <a:schemeClr val="tx1"/>
                          </a:solidFill>
                        </a:rPr>
                        <a:t>C Corporation</a:t>
                      </a:r>
                    </a:p>
                  </a:txBody>
                  <a:tcPr/>
                </a:tc>
                <a:tc>
                  <a:txBody>
                    <a:bodyPr/>
                    <a:lstStyle/>
                    <a:p>
                      <a:r>
                        <a:rPr lang="en-US" baseline="0" dirty="0">
                          <a:solidFill>
                            <a:schemeClr val="tx1"/>
                          </a:solidFill>
                        </a:rPr>
                        <a:t>Yes</a:t>
                      </a:r>
                    </a:p>
                  </a:txBody>
                  <a:tcPr/>
                </a:tc>
                <a:extLst>
                  <a:ext uri="{0D108BD9-81ED-4DB2-BD59-A6C34878D82A}">
                    <a16:rowId xmlns:a16="http://schemas.microsoft.com/office/drawing/2014/main" val="683463415"/>
                  </a:ext>
                </a:extLst>
              </a:tr>
              <a:tr h="370840">
                <a:tc>
                  <a:txBody>
                    <a:bodyPr/>
                    <a:lstStyle/>
                    <a:p>
                      <a:r>
                        <a:rPr lang="en-US" baseline="0" dirty="0">
                          <a:solidFill>
                            <a:schemeClr val="tx1"/>
                          </a:solidFill>
                        </a:rPr>
                        <a:t>Trust</a:t>
                      </a:r>
                    </a:p>
                  </a:txBody>
                  <a:tcPr/>
                </a:tc>
                <a:tc>
                  <a:txBody>
                    <a:bodyPr/>
                    <a:lstStyle/>
                    <a:p>
                      <a:r>
                        <a:rPr lang="en-US" baseline="0" dirty="0">
                          <a:solidFill>
                            <a:schemeClr val="tx1"/>
                          </a:solidFill>
                        </a:rPr>
                        <a:t>Not unless required to file with Secretary of State, but trustees or beneficiaries may be beneficial owners of other reporting entities</a:t>
                      </a:r>
                    </a:p>
                  </a:txBody>
                  <a:tcPr/>
                </a:tc>
                <a:extLst>
                  <a:ext uri="{0D108BD9-81ED-4DB2-BD59-A6C34878D82A}">
                    <a16:rowId xmlns:a16="http://schemas.microsoft.com/office/drawing/2014/main" val="59130040"/>
                  </a:ext>
                </a:extLst>
              </a:tr>
            </a:tbl>
          </a:graphicData>
        </a:graphic>
      </p:graphicFrame>
    </p:spTree>
    <p:extLst>
      <p:ext uri="{BB962C8B-B14F-4D97-AF65-F5344CB8AC3E}">
        <p14:creationId xmlns:p14="http://schemas.microsoft.com/office/powerpoint/2010/main" val="1597162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Example – Lifetime Gift  </a:t>
            </a:r>
            <a:endParaRPr lang="en-US" sz="3200" b="1" i="1" dirty="0"/>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Laurie gave a $7 million gift in 2023. She filed Form 709. </a:t>
            </a:r>
          </a:p>
          <a:p>
            <a:pPr lvl="2">
              <a:buClr>
                <a:schemeClr val="tx2"/>
              </a:buClr>
              <a:buFont typeface="Wingdings" panose="05000000000000000000" pitchFamily="2" charset="2"/>
              <a:buChar char="§"/>
            </a:pPr>
            <a:r>
              <a:rPr lang="en-US" sz="2400" dirty="0"/>
              <a:t>Laurie dies in 2026 after the exemption resets to ~$7 million. </a:t>
            </a:r>
          </a:p>
          <a:p>
            <a:pPr lvl="2">
              <a:buClr>
                <a:schemeClr val="tx2"/>
              </a:buClr>
              <a:buFont typeface="Wingdings" panose="05000000000000000000" pitchFamily="2" charset="2"/>
              <a:buChar char="§"/>
            </a:pPr>
            <a:r>
              <a:rPr lang="en-US" sz="2400" dirty="0"/>
              <a:t>Although Laurie could have gifted up to $12.92 million in 2023, she has no exclusion remaining at her death. </a:t>
            </a:r>
          </a:p>
          <a:p>
            <a:pPr lvl="2">
              <a:buClr>
                <a:schemeClr val="tx2"/>
              </a:buClr>
              <a:buFont typeface="Wingdings" panose="05000000000000000000" pitchFamily="2" charset="2"/>
              <a:buChar char="§"/>
            </a:pPr>
            <a:r>
              <a:rPr lang="en-US" sz="2400" b="1" dirty="0"/>
              <a:t>Any property passed to her heirs at death will be subject to a 40% estate tax</a:t>
            </a:r>
            <a:r>
              <a:rPr lang="en-US" sz="2400" dirty="0"/>
              <a:t>. </a:t>
            </a:r>
          </a:p>
          <a:p>
            <a:pPr lvl="2">
              <a:buClr>
                <a:schemeClr val="tx2"/>
              </a:buClr>
              <a:buFont typeface="Wingdings" panose="05000000000000000000" pitchFamily="2" charset="2"/>
              <a:buChar char="§"/>
            </a:pPr>
            <a:endParaRPr lang="en-US" sz="2400" dirty="0"/>
          </a:p>
          <a:p>
            <a:pPr marL="384048" lvl="2" indent="0">
              <a:buClr>
                <a:schemeClr val="tx2"/>
              </a:buClr>
              <a:buNone/>
            </a:pPr>
            <a:endParaRPr lang="en-US" sz="2400" dirty="0"/>
          </a:p>
          <a:p>
            <a:pPr lvl="2">
              <a:buClr>
                <a:schemeClr val="tx2"/>
              </a:buClr>
              <a:buFont typeface="Wingdings" panose="05000000000000000000" pitchFamily="2" charset="2"/>
              <a:buChar char="§"/>
            </a:pPr>
            <a:endParaRPr lang="en-US" sz="2400" dirty="0"/>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70</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828898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Example – Portability</a:t>
            </a:r>
            <a:endParaRPr lang="en-US" sz="3200" b="1" i="1" dirty="0"/>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Lucy died in 2023, leaving a $12.92 million deceased spouse unused exclusion. </a:t>
            </a:r>
          </a:p>
          <a:p>
            <a:pPr lvl="2">
              <a:buClr>
                <a:schemeClr val="tx2"/>
              </a:buClr>
              <a:buFont typeface="Wingdings" panose="05000000000000000000" pitchFamily="2" charset="2"/>
              <a:buChar char="§"/>
            </a:pPr>
            <a:r>
              <a:rPr lang="en-US" sz="2400" dirty="0"/>
              <a:t>Lucy’s surviving spouse, Syd, elected portability as the executor. </a:t>
            </a:r>
          </a:p>
          <a:p>
            <a:pPr lvl="2">
              <a:buClr>
                <a:schemeClr val="tx2"/>
              </a:buClr>
              <a:buFont typeface="Wingdings" panose="05000000000000000000" pitchFamily="2" charset="2"/>
              <a:buChar char="§"/>
            </a:pPr>
            <a:r>
              <a:rPr lang="en-US" sz="2400" dirty="0"/>
              <a:t>Syd dies in 2026 after the exemption resets to ~$7 million.</a:t>
            </a:r>
          </a:p>
          <a:p>
            <a:pPr lvl="2">
              <a:buClr>
                <a:schemeClr val="tx2"/>
              </a:buClr>
              <a:buFont typeface="Wingdings" panose="05000000000000000000" pitchFamily="2" charset="2"/>
              <a:buChar char="§"/>
            </a:pPr>
            <a:r>
              <a:rPr lang="en-US" sz="2400" b="1" dirty="0"/>
              <a:t>Current regulations would allow Lucy’s $12.92 million DSUE to apply to Syd’s estate</a:t>
            </a:r>
            <a:r>
              <a:rPr lang="en-US" sz="2400" dirty="0"/>
              <a:t>. </a:t>
            </a:r>
          </a:p>
          <a:p>
            <a:pPr lvl="2">
              <a:buClr>
                <a:schemeClr val="tx2"/>
              </a:buClr>
              <a:buFont typeface="Wingdings" panose="05000000000000000000" pitchFamily="2" charset="2"/>
              <a:buChar char="§"/>
            </a:pPr>
            <a:r>
              <a:rPr lang="en-US" sz="2400" dirty="0"/>
              <a:t>Syd would therefore have </a:t>
            </a:r>
            <a:r>
              <a:rPr lang="en-US" sz="2400" b="1" dirty="0"/>
              <a:t>~$19.92 million exemption</a:t>
            </a:r>
            <a:r>
              <a:rPr lang="en-US" sz="2400" dirty="0"/>
              <a:t>.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038144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Example – Portability</a:t>
            </a:r>
            <a:endParaRPr lang="en-US" sz="3200" b="1" i="1" dirty="0"/>
          </a:p>
        </p:txBody>
      </p:sp>
      <p:sp>
        <p:nvSpPr>
          <p:cNvPr id="3" name="Content Placeholder 2"/>
          <p:cNvSpPr>
            <a:spLocks noGrp="1"/>
          </p:cNvSpPr>
          <p:nvPr>
            <p:ph idx="1"/>
          </p:nvPr>
        </p:nvSpPr>
        <p:spPr>
          <a:xfrm>
            <a:off x="753678" y="1613858"/>
            <a:ext cx="10629909" cy="4749577"/>
          </a:xfrm>
        </p:spPr>
        <p:txBody>
          <a:bodyPr>
            <a:noAutofit/>
          </a:bodyPr>
          <a:lstStyle/>
          <a:p>
            <a:pPr lvl="2">
              <a:buClr>
                <a:schemeClr val="tx2"/>
              </a:buClr>
              <a:buFont typeface="Wingdings" panose="05000000000000000000" pitchFamily="2" charset="2"/>
              <a:buChar char="§"/>
            </a:pPr>
            <a:r>
              <a:rPr lang="en-US" sz="2400" dirty="0"/>
              <a:t>If Syd had not elected portability when Lucy died, Syd would have </a:t>
            </a:r>
            <a:r>
              <a:rPr lang="en-US" sz="2400" b="1" dirty="0"/>
              <a:t>only a ~$7 million exemption </a:t>
            </a:r>
            <a:r>
              <a:rPr lang="en-US" sz="2400" dirty="0"/>
              <a:t>at his death.  </a:t>
            </a:r>
          </a:p>
        </p:txBody>
      </p:sp>
      <p:sp>
        <p:nvSpPr>
          <p:cNvPr id="4" name="Slide Number Placeholder 3"/>
          <p:cNvSpPr>
            <a:spLocks noGrp="1"/>
          </p:cNvSpPr>
          <p:nvPr>
            <p:ph type="sldNum" sz="quarter"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9A9A4E-4C82-4D44-9372-C31BB3818094}" type="slidenum">
              <a:rPr kumimoji="0" lang="en-US" sz="1050" b="0" i="0" u="none" strike="noStrike" kern="1200" cap="none" spc="0" normalizeH="0" baseline="0" noProof="0" smtClean="0">
                <a:ln>
                  <a:noFill/>
                </a:ln>
                <a:solidFill>
                  <a:srgbClr val="FFFFFF"/>
                </a:solidFill>
                <a:effectLst/>
                <a:uLnTx/>
                <a:uFillTx/>
                <a:latin typeface="Century Gothi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a:t>
            </a:fld>
            <a:endParaRPr kumimoji="0" lang="en-US" sz="1050" b="0" i="0" u="none" strike="noStrike" kern="1200" cap="none" spc="0" normalizeH="0" baseline="0" noProof="0" dirty="0">
              <a:ln>
                <a:noFill/>
              </a:ln>
              <a:solidFill>
                <a:srgbClr val="FFFFFF"/>
              </a:solidFill>
              <a:effectLst/>
              <a:uLnTx/>
              <a:uFillTx/>
              <a:latin typeface="Century Gothic"/>
              <a:ea typeface="+mn-ea"/>
              <a:cs typeface="+mn-cs"/>
            </a:endParaRPr>
          </a:p>
        </p:txBody>
      </p:sp>
      <p:graphicFrame>
        <p:nvGraphicFramePr>
          <p:cNvPr id="6" name="Chart 5">
            <a:extLst>
              <a:ext uri="{FF2B5EF4-FFF2-40B4-BE49-F238E27FC236}">
                <a16:creationId xmlns:a16="http://schemas.microsoft.com/office/drawing/2014/main" id="{8A8405C2-6FBE-F787-9955-515988B10355}"/>
              </a:ext>
            </a:extLst>
          </p:cNvPr>
          <p:cNvGraphicFramePr>
            <a:graphicFrameLocks/>
          </p:cNvGraphicFramePr>
          <p:nvPr/>
        </p:nvGraphicFramePr>
        <p:xfrm>
          <a:off x="3606800" y="2753360"/>
          <a:ext cx="5232400" cy="307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4934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Late Portability Election Extended to Five Years</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995680" y="1718989"/>
            <a:ext cx="10475884" cy="4774173"/>
          </a:xfrm>
        </p:spPr>
        <p:txBody>
          <a:bodyPr>
            <a:normAutofit/>
          </a:bodyPr>
          <a:lstStyle/>
          <a:p>
            <a:pPr lvl="1">
              <a:buClr>
                <a:schemeClr val="tx1"/>
              </a:buClr>
              <a:buFont typeface="Wingdings" panose="05000000000000000000" pitchFamily="2" charset="2"/>
              <a:buChar char="§"/>
            </a:pPr>
            <a:r>
              <a:rPr lang="en-US" sz="2400" b="1" dirty="0">
                <a:hlinkClick r:id="rId2"/>
              </a:rPr>
              <a:t>Rev. Proc. 2022-32</a:t>
            </a:r>
            <a:endParaRPr lang="en-US" sz="2400" b="1" dirty="0"/>
          </a:p>
          <a:p>
            <a:pPr lvl="2">
              <a:buClr>
                <a:schemeClr val="tx1"/>
              </a:buClr>
              <a:buFont typeface="Wingdings" panose="05000000000000000000" pitchFamily="2" charset="2"/>
              <a:buChar char="§"/>
            </a:pPr>
            <a:r>
              <a:rPr lang="en-US" sz="2400" dirty="0"/>
              <a:t>Under the recent procedure, which supersedes. Rev. Proc. 2017-34, an extension request must be made </a:t>
            </a:r>
            <a:r>
              <a:rPr lang="en-US" sz="2400" b="1" dirty="0"/>
              <a:t>on or before the fifth anniversary of the decedent's death. </a:t>
            </a:r>
          </a:p>
          <a:p>
            <a:pPr lvl="2">
              <a:buClr>
                <a:schemeClr val="tx1"/>
              </a:buClr>
              <a:buFont typeface="Wingdings" panose="05000000000000000000" pitchFamily="2" charset="2"/>
              <a:buChar char="§"/>
            </a:pPr>
            <a:r>
              <a:rPr lang="en-US" sz="2400" dirty="0"/>
              <a:t>This simplified method, which doesn't require a user fee, should be used in lieu of the letter ruling process.</a:t>
            </a:r>
            <a:endParaRPr lang="en-US" sz="2400" b="1" dirty="0"/>
          </a:p>
        </p:txBody>
      </p:sp>
    </p:spTree>
    <p:extLst>
      <p:ext uri="{BB962C8B-B14F-4D97-AF65-F5344CB8AC3E}">
        <p14:creationId xmlns:p14="http://schemas.microsoft.com/office/powerpoint/2010/main" val="1286416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napkin with a cup of coffee and a pen&#10;&#10;Description automatically generated">
            <a:extLst>
              <a:ext uri="{FF2B5EF4-FFF2-40B4-BE49-F238E27FC236}">
                <a16:creationId xmlns:a16="http://schemas.microsoft.com/office/drawing/2014/main" id="{7D03D85E-C71F-AA91-BA26-548697A6C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353" y="768569"/>
            <a:ext cx="7981293" cy="5320862"/>
          </a:xfrm>
          <a:prstGeom prst="rect">
            <a:avLst/>
          </a:prstGeom>
        </p:spPr>
      </p:pic>
    </p:spTree>
    <p:extLst>
      <p:ext uri="{BB962C8B-B14F-4D97-AF65-F5344CB8AC3E}">
        <p14:creationId xmlns:p14="http://schemas.microsoft.com/office/powerpoint/2010/main" val="424824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Administered by FinCEN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1004917" y="1809749"/>
            <a:ext cx="7167533" cy="4248151"/>
          </a:xfrm>
        </p:spPr>
        <p:txBody>
          <a:bodyPr>
            <a:normAutofit lnSpcReduction="10000"/>
          </a:bodyPr>
          <a:lstStyle/>
          <a:p>
            <a:pPr lvl="1">
              <a:buClr>
                <a:schemeClr val="tx1"/>
              </a:buClr>
              <a:buFont typeface="Wingdings" panose="05000000000000000000" pitchFamily="2" charset="2"/>
              <a:buChar char="§"/>
            </a:pPr>
            <a:r>
              <a:rPr lang="en-US" sz="2400" dirty="0"/>
              <a:t>The CTA requires the Financial Crimes Enforcement Network (FinCEN) to establish and maintain a </a:t>
            </a:r>
            <a:r>
              <a:rPr lang="en-US" sz="2400" b="1" dirty="0"/>
              <a:t>national registry of beneficial owners of entities</a:t>
            </a:r>
            <a:r>
              <a:rPr lang="en-US" sz="2400" dirty="0"/>
              <a:t> that are otherwise not subject to disclosure regulations.  </a:t>
            </a:r>
          </a:p>
          <a:p>
            <a:pPr lvl="2">
              <a:buClr>
                <a:schemeClr val="tx1"/>
              </a:buClr>
              <a:buFont typeface="Wingdings" panose="05000000000000000000" pitchFamily="2" charset="2"/>
              <a:buChar char="§"/>
            </a:pPr>
            <a:r>
              <a:rPr lang="en-US" sz="2400" b="1" dirty="0"/>
              <a:t>FinCEN is a bureau of the U.S. Treasury</a:t>
            </a:r>
            <a:r>
              <a:rPr lang="en-US" sz="2400" dirty="0"/>
              <a:t>.</a:t>
            </a:r>
          </a:p>
          <a:p>
            <a:pPr lvl="1">
              <a:buClr>
                <a:schemeClr val="tx1"/>
              </a:buClr>
              <a:buFont typeface="Wingdings" panose="05000000000000000000" pitchFamily="2" charset="2"/>
              <a:buChar char="§"/>
            </a:pPr>
            <a:r>
              <a:rPr lang="en-US" sz="2400" dirty="0"/>
              <a:t>Unauthorized use or disclosure of beneficial ownership information (BOI) may be subject to criminal and civil penalties.</a:t>
            </a:r>
          </a:p>
          <a:p>
            <a:pPr lvl="2">
              <a:buClr>
                <a:schemeClr val="tx1"/>
              </a:buClr>
              <a:buFont typeface="Wingdings" panose="05000000000000000000" pitchFamily="2" charset="2"/>
              <a:buChar char="§"/>
            </a:pPr>
            <a:r>
              <a:rPr lang="en-US" sz="2400" b="1" dirty="0"/>
              <a:t>THIS IS NOT A TAX LAW. THE IRS IS NOT IN CHARGE.</a:t>
            </a:r>
          </a:p>
          <a:p>
            <a:pPr lvl="1">
              <a:buClr>
                <a:schemeClr val="tx1"/>
              </a:buClr>
              <a:buFont typeface="Wingdings" panose="05000000000000000000" pitchFamily="2" charset="2"/>
              <a:buChar char="§"/>
            </a:pPr>
            <a:endParaRPr lang="en-US" sz="2400" dirty="0"/>
          </a:p>
          <a:p>
            <a:pPr lvl="1">
              <a:buClr>
                <a:schemeClr val="tx1"/>
              </a:buClr>
              <a:buFont typeface="Wingdings" panose="05000000000000000000" pitchFamily="2" charset="2"/>
              <a:buChar char="§"/>
            </a:pPr>
            <a:endParaRPr lang="en-US" sz="2000" dirty="0"/>
          </a:p>
        </p:txBody>
      </p:sp>
      <p:pic>
        <p:nvPicPr>
          <p:cNvPr id="5" name="Picture 4">
            <a:extLst>
              <a:ext uri="{FF2B5EF4-FFF2-40B4-BE49-F238E27FC236}">
                <a16:creationId xmlns:a16="http://schemas.microsoft.com/office/drawing/2014/main" id="{08F9DF2D-E8D7-9CAE-D4DB-81A6C1BEA819}"/>
              </a:ext>
            </a:extLst>
          </p:cNvPr>
          <p:cNvPicPr>
            <a:picLocks noChangeAspect="1"/>
          </p:cNvPicPr>
          <p:nvPr/>
        </p:nvPicPr>
        <p:blipFill>
          <a:blip r:embed="rId2"/>
          <a:stretch>
            <a:fillRect/>
          </a:stretch>
        </p:blipFill>
        <p:spPr>
          <a:xfrm>
            <a:off x="8292652" y="2098504"/>
            <a:ext cx="3180210" cy="2660992"/>
          </a:xfrm>
          <a:prstGeom prst="rect">
            <a:avLst/>
          </a:prstGeom>
        </p:spPr>
      </p:pic>
    </p:spTree>
    <p:extLst>
      <p:ext uri="{BB962C8B-B14F-4D97-AF65-F5344CB8AC3E}">
        <p14:creationId xmlns:p14="http://schemas.microsoft.com/office/powerpoint/2010/main" val="128533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6FD3E-672F-43B8-AEFE-E5486069EBB1}"/>
              </a:ext>
            </a:extLst>
          </p:cNvPr>
          <p:cNvSpPr>
            <a:spLocks noGrp="1"/>
          </p:cNvSpPr>
          <p:nvPr>
            <p:ph type="title"/>
          </p:nvPr>
        </p:nvSpPr>
        <p:spPr/>
        <p:txBody>
          <a:bodyPr>
            <a:normAutofit/>
          </a:bodyPr>
          <a:lstStyle/>
          <a:p>
            <a:pPr>
              <a:buClr>
                <a:schemeClr val="tx1"/>
              </a:buClr>
            </a:pPr>
            <a:r>
              <a:rPr lang="en-US" sz="3200" b="1" dirty="0"/>
              <a:t>When Must Reports Be Filed?                        </a:t>
            </a:r>
          </a:p>
        </p:txBody>
      </p:sp>
      <p:sp>
        <p:nvSpPr>
          <p:cNvPr id="3" name="Content Placeholder 2">
            <a:extLst>
              <a:ext uri="{FF2B5EF4-FFF2-40B4-BE49-F238E27FC236}">
                <a16:creationId xmlns:a16="http://schemas.microsoft.com/office/drawing/2014/main" id="{5A6978B1-D1A9-4784-9077-D9F6718F9A08}"/>
              </a:ext>
            </a:extLst>
          </p:cNvPr>
          <p:cNvSpPr>
            <a:spLocks noGrp="1"/>
          </p:cNvSpPr>
          <p:nvPr>
            <p:ph idx="1"/>
          </p:nvPr>
        </p:nvSpPr>
        <p:spPr>
          <a:xfrm>
            <a:off x="695959" y="1605280"/>
            <a:ext cx="10800081" cy="4825075"/>
          </a:xfrm>
        </p:spPr>
        <p:txBody>
          <a:bodyPr>
            <a:normAutofit lnSpcReduction="10000"/>
          </a:bodyPr>
          <a:lstStyle/>
          <a:p>
            <a:pPr lvl="2">
              <a:buClr>
                <a:schemeClr val="tx1"/>
              </a:buClr>
              <a:buFont typeface="Wingdings" panose="05000000000000000000" pitchFamily="2" charset="2"/>
              <a:buChar char="§"/>
            </a:pPr>
            <a:r>
              <a:rPr lang="en-US" sz="2400" dirty="0"/>
              <a:t>Reporting companies created or registered before January 1, 2024, have one year (</a:t>
            </a:r>
            <a:r>
              <a:rPr lang="en-US" sz="2400" b="1" dirty="0"/>
              <a:t>until January 1, 2025</a:t>
            </a:r>
            <a:r>
              <a:rPr lang="en-US" sz="2400" dirty="0"/>
              <a:t>) to file their initial reports.</a:t>
            </a:r>
          </a:p>
          <a:p>
            <a:pPr lvl="2">
              <a:buClr>
                <a:schemeClr val="tx1"/>
              </a:buClr>
              <a:buFont typeface="Wingdings" panose="05000000000000000000" pitchFamily="2" charset="2"/>
              <a:buChar char="§"/>
            </a:pPr>
            <a:r>
              <a:rPr lang="en-US" sz="2400" dirty="0"/>
              <a:t>Reporting companies created or registered after January 1, 2024, but before January 1, 2025, have </a:t>
            </a:r>
            <a:r>
              <a:rPr lang="en-US" sz="2400" b="1" dirty="0"/>
              <a:t>90 days after creation to file their first report.</a:t>
            </a:r>
          </a:p>
          <a:p>
            <a:pPr lvl="2">
              <a:buClr>
                <a:schemeClr val="tx1"/>
              </a:buClr>
              <a:buFont typeface="Wingdings" panose="05000000000000000000" pitchFamily="2" charset="2"/>
              <a:buChar char="§"/>
            </a:pPr>
            <a:r>
              <a:rPr lang="en-US" sz="2400" dirty="0"/>
              <a:t>Reporting companies created on or after January 1, 2025, will have </a:t>
            </a:r>
            <a:r>
              <a:rPr lang="en-US" sz="2400" b="1" dirty="0"/>
              <a:t>30 days after creation or registration</a:t>
            </a:r>
            <a:r>
              <a:rPr lang="en-US" sz="2400" dirty="0"/>
              <a:t> to file their initial reports. </a:t>
            </a:r>
          </a:p>
          <a:p>
            <a:pPr lvl="1">
              <a:buClr>
                <a:schemeClr val="tx1"/>
              </a:buClr>
              <a:buFont typeface="Wingdings" panose="05000000000000000000" pitchFamily="2" charset="2"/>
              <a:buChar char="§"/>
            </a:pPr>
            <a:r>
              <a:rPr lang="en-US" sz="2400" dirty="0"/>
              <a:t>Once the initial report has been filed, both existing and new reporting companies will have to </a:t>
            </a:r>
            <a:r>
              <a:rPr lang="en-US" sz="2400" b="1" dirty="0"/>
              <a:t>file updates within 30 days </a:t>
            </a:r>
            <a:r>
              <a:rPr lang="en-US" sz="2400" dirty="0"/>
              <a:t>of a change in their beneficial ownership information. </a:t>
            </a:r>
          </a:p>
          <a:p>
            <a:pPr lvl="2">
              <a:buClr>
                <a:schemeClr val="tx1"/>
              </a:buClr>
              <a:buFont typeface="Wingdings" panose="05000000000000000000" pitchFamily="2" charset="2"/>
              <a:buChar char="§"/>
            </a:pPr>
            <a:r>
              <a:rPr lang="en-US" sz="2000" dirty="0"/>
              <a:t>Any reporting company that no longer meets the requirements of an exemption from reporting shall file its report within 30 calendar days after it no longer qualifies for the exemption.</a:t>
            </a:r>
          </a:p>
          <a:p>
            <a:pPr lvl="1">
              <a:buClr>
                <a:schemeClr val="tx1"/>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1079358242"/>
      </p:ext>
    </p:extLst>
  </p:cSld>
  <p:clrMapOvr>
    <a:masterClrMapping/>
  </p:clrMapOvr>
</p:sld>
</file>

<file path=ppt/theme/theme1.xml><?xml version="1.0" encoding="utf-8"?>
<a:theme xmlns:a="http://schemas.openxmlformats.org/drawingml/2006/main" name="CALT Presentation 2023">
  <a:themeElements>
    <a:clrScheme name="MONO">
      <a:dk1>
        <a:srgbClr val="000000"/>
      </a:dk1>
      <a:lt1>
        <a:srgbClr val="ECEEF7"/>
      </a:lt1>
      <a:dk2>
        <a:srgbClr val="000000"/>
      </a:dk2>
      <a:lt2>
        <a:srgbClr val="F5F8FF"/>
      </a:lt2>
      <a:accent1>
        <a:srgbClr val="ECEEF7"/>
      </a:accent1>
      <a:accent2>
        <a:srgbClr val="F5F8FF"/>
      </a:accent2>
      <a:accent3>
        <a:srgbClr val="A1A2A9"/>
      </a:accent3>
      <a:accent4>
        <a:srgbClr val="141514"/>
      </a:accent4>
      <a:accent5>
        <a:srgbClr val="000000"/>
      </a:accent5>
      <a:accent6>
        <a:srgbClr val="96969C"/>
      </a:accent6>
      <a:hlink>
        <a:srgbClr val="5F6063"/>
      </a:hlink>
      <a:folHlink>
        <a:srgbClr val="919191"/>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ALT Presentation 2023" id="{246DA278-D2B3-40CD-8594-5CD9825AF75C}" vid="{7624C84D-3EA4-456B-B782-D673F3C2BB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12035</TotalTime>
  <Words>4014</Words>
  <Application>Microsoft Office PowerPoint</Application>
  <PresentationFormat>Widescreen</PresentationFormat>
  <Paragraphs>315</Paragraphs>
  <Slides>74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Arial Nova</vt:lpstr>
      <vt:lpstr>Calibri</vt:lpstr>
      <vt:lpstr>Century Gothic</vt:lpstr>
      <vt:lpstr>Wingdings</vt:lpstr>
      <vt:lpstr>CALT Presentation 2023</vt:lpstr>
      <vt:lpstr>2024 and Beyond: Ag Tax Update and the Corporate Transparency Act</vt:lpstr>
      <vt:lpstr>Contact Information</vt:lpstr>
      <vt:lpstr>Latest on Beneficial Ownership Information Reporting</vt:lpstr>
      <vt:lpstr>What is Beneficial Ownership Information Reporting?    </vt:lpstr>
      <vt:lpstr>It Was a Long Time in the Making</vt:lpstr>
      <vt:lpstr>Impact of Beneficial Ownership Information Reporting        </vt:lpstr>
      <vt:lpstr>Who: Domestic and Foreign Reporting Companies</vt:lpstr>
      <vt:lpstr>Administered by FinCEN                                      </vt:lpstr>
      <vt:lpstr>When Must Reports Be Filed?                        </vt:lpstr>
      <vt:lpstr>But Wait…Is this Law Constitutional?</vt:lpstr>
      <vt:lpstr>Notice of Appeal Filed</vt:lpstr>
      <vt:lpstr>What are the Chances of 11th Circuit Affirming?</vt:lpstr>
      <vt:lpstr>Additional Lawsuits</vt:lpstr>
      <vt:lpstr>Additional Lawsuits</vt:lpstr>
      <vt:lpstr>How Does Litigation Impact Filing Requirements?</vt:lpstr>
      <vt:lpstr>How Might Pending Litigation Impact Filing Decisions?</vt:lpstr>
      <vt:lpstr>A Few Common Issues</vt:lpstr>
      <vt:lpstr>Exceptions to Reporting                                        </vt:lpstr>
      <vt:lpstr>Exceptions to Reporting – Some Examples                                       </vt:lpstr>
      <vt:lpstr>Exceptions to Reporting – Inactive Entities</vt:lpstr>
      <vt:lpstr>Exceptions to Reporting – INACTIVE ENTITIES</vt:lpstr>
      <vt:lpstr>Who: Beneficial Owners                            </vt:lpstr>
      <vt:lpstr>What: Reporting Details                                       </vt:lpstr>
      <vt:lpstr>What: Reporting Details</vt:lpstr>
      <vt:lpstr>What: FinCEN Identifier                                                 </vt:lpstr>
      <vt:lpstr>How to File</vt:lpstr>
      <vt:lpstr>Updating Reports</vt:lpstr>
      <vt:lpstr>PowerPoint Presentation</vt:lpstr>
      <vt:lpstr>Penalties for Noncompliance</vt:lpstr>
      <vt:lpstr>Penalties for Noncompliance                         </vt:lpstr>
      <vt:lpstr>Who is Responsible? </vt:lpstr>
      <vt:lpstr>Small Business Compliance Guide (Best Resource)</vt:lpstr>
      <vt:lpstr>Professional Concerns</vt:lpstr>
      <vt:lpstr>Practice of Law?</vt:lpstr>
      <vt:lpstr>Scheduled Sunset of Income Tax  Provisions in 2025</vt:lpstr>
      <vt:lpstr>What’s the Big Deal?</vt:lpstr>
      <vt:lpstr>Higher Individual Tax Rates Are Scheduled</vt:lpstr>
      <vt:lpstr>Higher Individual Tax Rates Are Scheduled</vt:lpstr>
      <vt:lpstr>Lower Individual Tax Rates</vt:lpstr>
      <vt:lpstr>Increased Standard Deduction Scheduled to Sunset  </vt:lpstr>
      <vt:lpstr>Impact of Expiring Provisions on Farmers</vt:lpstr>
      <vt:lpstr>Impact</vt:lpstr>
      <vt:lpstr>Child Tax Credit</vt:lpstr>
      <vt:lpstr>Child Tax Credit</vt:lpstr>
      <vt:lpstr>Child Tax Credit</vt:lpstr>
      <vt:lpstr>Child Tax Credit</vt:lpstr>
      <vt:lpstr>Qualified Business Income Deduction</vt:lpstr>
      <vt:lpstr>Qualified Business Income Deduction</vt:lpstr>
      <vt:lpstr>Qualified Business Income Deduction</vt:lpstr>
      <vt:lpstr>Accelerated Cost Recovery Changes</vt:lpstr>
      <vt:lpstr>Taking Bonus and Section 179</vt:lpstr>
      <vt:lpstr>Bonus Depreciation Phase-Out        </vt:lpstr>
      <vt:lpstr>Section 179                                                      </vt:lpstr>
      <vt:lpstr>Taking Bonus and Section 179</vt:lpstr>
      <vt:lpstr>Could We Still have Tax Legislation This Year? </vt:lpstr>
      <vt:lpstr>Business Proposals</vt:lpstr>
      <vt:lpstr>Child Tax Credit Proposal </vt:lpstr>
      <vt:lpstr>Just a Stop Gap until 2025</vt:lpstr>
      <vt:lpstr>Consider Scheduled Tax Increases</vt:lpstr>
      <vt:lpstr>Sunset of Increased Estate and  Gift Tax Exemption</vt:lpstr>
      <vt:lpstr>Estate and Gift Tax                                                </vt:lpstr>
      <vt:lpstr>Exemptions Over Time                                      </vt:lpstr>
      <vt:lpstr>Almost Noone Pays it Today</vt:lpstr>
      <vt:lpstr>But Higher Exemption is Ending Soon…</vt:lpstr>
      <vt:lpstr>Estate and Gift Tax Rate</vt:lpstr>
      <vt:lpstr>Portability                                                          </vt:lpstr>
      <vt:lpstr>Planning for the Lower Exemption</vt:lpstr>
      <vt:lpstr>Generally, No Clawback for Pre-2026 Gifts</vt:lpstr>
      <vt:lpstr>Example – Lifetime Gift</vt:lpstr>
      <vt:lpstr>Example – Lifetime Gift  </vt:lpstr>
      <vt:lpstr>Example – Portability</vt:lpstr>
      <vt:lpstr>Example – Portability</vt:lpstr>
      <vt:lpstr>Late Portability Election Extended to Five Years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in Titling and Estate Planning</dc:title>
  <dc:creator>Harrington, Jennifer [CALTX]</dc:creator>
  <cp:lastModifiedBy>Rusty Rumley</cp:lastModifiedBy>
  <cp:revision>85</cp:revision>
  <cp:lastPrinted>2023-11-13T16:14:17Z</cp:lastPrinted>
  <dcterms:created xsi:type="dcterms:W3CDTF">2023-10-31T18:00:22Z</dcterms:created>
  <dcterms:modified xsi:type="dcterms:W3CDTF">2024-06-03T19:15:24Z</dcterms:modified>
</cp:coreProperties>
</file>