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p:sldMasterIdLst>
    <p:sldMasterId id="2147484308" r:id="rId1"/>
  </p:sldMasterIdLst>
  <p:notesMasterIdLst>
    <p:notesMasterId r:id="rId27"/>
  </p:notesMasterIdLst>
  <p:sldIdLst>
    <p:sldId id="594" r:id="rId2"/>
    <p:sldId id="622" r:id="rId3"/>
    <p:sldId id="623" r:id="rId4"/>
    <p:sldId id="651" r:id="rId5"/>
    <p:sldId id="650" r:id="rId6"/>
    <p:sldId id="652" r:id="rId7"/>
    <p:sldId id="642" r:id="rId8"/>
    <p:sldId id="643" r:id="rId9"/>
    <p:sldId id="607" r:id="rId10"/>
    <p:sldId id="555" r:id="rId11"/>
    <p:sldId id="645" r:id="rId12"/>
    <p:sldId id="402" r:id="rId13"/>
    <p:sldId id="572" r:id="rId14"/>
    <p:sldId id="574" r:id="rId15"/>
    <p:sldId id="599" r:id="rId16"/>
    <p:sldId id="455" r:id="rId17"/>
    <p:sldId id="653" r:id="rId18"/>
    <p:sldId id="437" r:id="rId19"/>
    <p:sldId id="567" r:id="rId20"/>
    <p:sldId id="655" r:id="rId21"/>
    <p:sldId id="600" r:id="rId22"/>
    <p:sldId id="657" r:id="rId23"/>
    <p:sldId id="658" r:id="rId24"/>
    <p:sldId id="647" r:id="rId25"/>
    <p:sldId id="640" r:id="rId26"/>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816">
          <p15:clr>
            <a:srgbClr val="A4A3A4"/>
          </p15:clr>
        </p15:guide>
        <p15:guide id="2" orient="horz" pos="480">
          <p15:clr>
            <a:srgbClr val="A4A3A4"/>
          </p15:clr>
        </p15:guide>
        <p15:guide id="3" orient="horz" pos="4319">
          <p15:clr>
            <a:srgbClr val="A4A3A4"/>
          </p15:clr>
        </p15:guide>
        <p15:guide id="4" orient="horz" pos="4176">
          <p15:clr>
            <a:srgbClr val="A4A3A4"/>
          </p15:clr>
        </p15:guide>
        <p15:guide id="5" orient="horz" pos="3744">
          <p15:clr>
            <a:srgbClr val="A4A3A4"/>
          </p15:clr>
        </p15:guide>
        <p15:guide id="6" pos="192">
          <p15:clr>
            <a:srgbClr val="A4A3A4"/>
          </p15:clr>
        </p15:guide>
        <p15:guide id="7" pos="1872">
          <p15:clr>
            <a:srgbClr val="A4A3A4"/>
          </p15:clr>
        </p15:guide>
        <p15:guide id="8" pos="1680">
          <p15:clr>
            <a:srgbClr val="A4A3A4"/>
          </p15:clr>
        </p15:guide>
        <p15:guide id="9" pos="3221">
          <p15:clr>
            <a:srgbClr val="A4A3A4"/>
          </p15:clr>
        </p15:guide>
        <p15:guide id="10" pos="55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A4B91"/>
    <a:srgbClr val="0D5EB7"/>
    <a:srgbClr val="0066FF"/>
    <a:srgbClr val="333333"/>
    <a:srgbClr val="FA3636"/>
    <a:srgbClr val="E62802"/>
    <a:srgbClr val="E42904"/>
    <a:srgbClr val="D91D0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4754" autoAdjust="0"/>
  </p:normalViewPr>
  <p:slideViewPr>
    <p:cSldViewPr>
      <p:cViewPr varScale="1">
        <p:scale>
          <a:sx n="106" d="100"/>
          <a:sy n="106" d="100"/>
        </p:scale>
        <p:origin x="1698" y="102"/>
      </p:cViewPr>
      <p:guideLst>
        <p:guide orient="horz" pos="816"/>
        <p:guide orient="horz" pos="480"/>
        <p:guide orient="horz" pos="4319"/>
        <p:guide orient="horz" pos="4176"/>
        <p:guide orient="horz" pos="3744"/>
        <p:guide pos="192"/>
        <p:guide pos="1872"/>
        <p:guide pos="1680"/>
        <p:guide pos="3221"/>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04"/>
    </p:cViewPr>
  </p:sorterViewPr>
  <p:notesViewPr>
    <p:cSldViewPr>
      <p:cViewPr varScale="1">
        <p:scale>
          <a:sx n="57" d="100"/>
          <a:sy n="57" d="100"/>
        </p:scale>
        <p:origin x="3048"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9EFB2677-BF75-4CF0-9766-C738B224D330}" type="doc">
      <dgm:prSet loTypeId="urn:microsoft.com/office/officeart/2005/8/layout/list1" loCatId="list" qsTypeId="urn:microsoft.com/office/officeart/2005/8/quickstyle/simple4" qsCatId="simple" csTypeId="urn:microsoft.com/office/officeart/2005/8/colors/accent3_2" csCatId="accent3" phldr="1"/>
      <dgm:spPr/>
      <dgm:t>
        <a:bodyPr/>
        <a:lstStyle/>
        <a:p>
          <a:endParaRPr lang="en-US"/>
        </a:p>
      </dgm:t>
    </dgm:pt>
    <dgm:pt modelId="{3FA04943-EF5D-4C00-A82C-631693E18BDD}" type="parTrans" cxnId="{8177A2AD-8ED8-49B1-A05B-E0493EFB5A2C}">
      <dgm:prSet/>
      <dgm:spPr/>
      <dgm:t>
        <a:bodyPr/>
        <a:lstStyle/>
        <a:p>
          <a:endParaRPr lang="en-US"/>
        </a:p>
      </dgm:t>
    </dgm:pt>
    <dgm:pt modelId="{58F71F3D-9ED4-45CA-A1E6-F68DE906829F}">
      <dgm:prSet/>
      <dgm:spPr>
        <a:solidFill>
          <a:srgbClr val="0D5EB7"/>
        </a:solidFill>
      </dgm:spPr>
      <dgm:t>
        <a:bodyPr/>
        <a:lstStyle/>
        <a:p>
          <a:r>
            <a:rPr lang="en-US" b="1">
              <a:latin typeface="Georgia" panose="02040502050405020303" pitchFamily="18" charset="0"/>
            </a:rPr>
            <a:t>The Surface Transportation Board</a:t>
          </a:r>
          <a:endParaRPr lang="en-US">
            <a:latin typeface="Georgia" panose="02040502050405020303" pitchFamily="18" charset="0"/>
          </a:endParaRPr>
        </a:p>
      </dgm:t>
    </dgm:pt>
    <dgm:pt modelId="{E5949406-0CA9-4CBB-B8B4-AFD45869FC2B}" type="parTrans" cxnId="{4A380890-85FA-4800-8EC0-11B165E59C30}">
      <dgm:prSet/>
      <dgm:spPr/>
      <dgm:t>
        <a:bodyPr/>
        <a:lstStyle/>
        <a:p>
          <a:endParaRPr lang="en-US"/>
        </a:p>
      </dgm:t>
    </dgm:pt>
    <dgm:pt modelId="{EF1B95C3-BEC2-452B-AB45-A0A32D33E4B3}">
      <dgm:prSet/>
      <dgm:spPr>
        <a:solidFill>
          <a:schemeClr val="bg1">
            <a:alpha val="90000"/>
          </a:schemeClr>
        </a:solidFill>
        <a:ln>
          <a:solidFill>
            <a:srgbClr val="0D5EB7"/>
          </a:solidFill>
        </a:ln>
      </dgm:spPr>
      <dgm:t>
        <a:bodyPr/>
        <a:lstStyle/>
        <a:p>
          <a:r>
            <a:rPr lang="en-US">
              <a:latin typeface="Georgia" panose="02040502050405020303" pitchFamily="18" charset="0"/>
            </a:rPr>
            <a:t>Federal agency with jurisdiction over all railroads in interstate commerce</a:t>
          </a:r>
        </a:p>
      </dgm:t>
    </dgm:pt>
    <dgm:pt modelId="{2019948E-D4F9-4D49-84DE-4DF15866C9D2}" type="sibTrans" cxnId="{4A380890-85FA-4800-8EC0-11B165E59C30}">
      <dgm:prSet/>
      <dgm:spPr/>
      <dgm:t>
        <a:bodyPr/>
        <a:lstStyle/>
        <a:p>
          <a:endParaRPr lang="en-US"/>
        </a:p>
      </dgm:t>
    </dgm:pt>
    <dgm:pt modelId="{2BA67234-641D-48C6-AF5E-975EC9A36B02}" type="sibTrans" cxnId="{8177A2AD-8ED8-49B1-A05B-E0493EFB5A2C}">
      <dgm:prSet/>
      <dgm:spPr/>
      <dgm:t>
        <a:bodyPr/>
        <a:lstStyle/>
        <a:p>
          <a:endParaRPr lang="en-US"/>
        </a:p>
      </dgm:t>
    </dgm:pt>
    <dgm:pt modelId="{C963002C-7FCD-4E1F-9277-3E50D3F22729}" type="parTrans" cxnId="{DA5BD80B-246A-4E0C-8BEA-7EE819B54751}">
      <dgm:prSet/>
      <dgm:spPr/>
      <dgm:t>
        <a:bodyPr/>
        <a:lstStyle/>
        <a:p>
          <a:endParaRPr lang="en-US"/>
        </a:p>
      </dgm:t>
    </dgm:pt>
    <dgm:pt modelId="{860DC585-7850-418E-BA13-4CBB488A0922}">
      <dgm:prSet/>
      <dgm:spPr>
        <a:solidFill>
          <a:srgbClr val="0D5EB7"/>
        </a:solidFill>
      </dgm:spPr>
      <dgm:t>
        <a:bodyPr/>
        <a:lstStyle/>
        <a:p>
          <a:r>
            <a:rPr lang="en-US" b="1">
              <a:latin typeface="Georgia" panose="02040502050405020303" pitchFamily="18" charset="0"/>
            </a:rPr>
            <a:t>“Abandonment Proceedings”</a:t>
          </a:r>
          <a:endParaRPr lang="en-US">
            <a:latin typeface="Georgia" panose="02040502050405020303" pitchFamily="18" charset="0"/>
          </a:endParaRPr>
        </a:p>
      </dgm:t>
    </dgm:pt>
    <dgm:pt modelId="{F4BD7248-C380-4E19-B63B-85FCB0AF0569}" type="parTrans" cxnId="{CB599CEB-ECF4-48BD-813E-318CD050916E}">
      <dgm:prSet/>
      <dgm:spPr/>
      <dgm:t>
        <a:bodyPr/>
        <a:lstStyle/>
        <a:p>
          <a:endParaRPr lang="en-US"/>
        </a:p>
      </dgm:t>
    </dgm:pt>
    <dgm:pt modelId="{7F4CE8A2-2BF7-4B23-89F2-90BE363565F2}">
      <dgm:prSet/>
      <dgm:spPr>
        <a:ln>
          <a:solidFill>
            <a:srgbClr val="0D5EB7"/>
          </a:solidFill>
        </a:ln>
      </dgm:spPr>
      <dgm:t>
        <a:bodyPr/>
        <a:lstStyle/>
        <a:p>
          <a:r>
            <a:rPr lang="en-US">
              <a:latin typeface="Georgia" panose="02040502050405020303" pitchFamily="18" charset="0"/>
            </a:rPr>
            <a:t>Railroad applies to the STB to abandon service across the right-of-way</a:t>
          </a:r>
        </a:p>
      </dgm:t>
    </dgm:pt>
    <dgm:pt modelId="{709AB7F7-B256-4970-950B-120518AD5A1A}" type="parTrans" cxnId="{C6A8A6BC-D82B-4D32-9C3D-FBF50AABD35C}">
      <dgm:prSet/>
      <dgm:spPr/>
      <dgm:t>
        <a:bodyPr/>
        <a:lstStyle/>
        <a:p>
          <a:endParaRPr lang="en-US"/>
        </a:p>
      </dgm:t>
    </dgm:pt>
    <dgm:pt modelId="{AD78D5AD-AF7F-4F80-8BE5-8FB3C53E39FD}">
      <dgm:prSet/>
      <dgm:spPr>
        <a:ln>
          <a:solidFill>
            <a:srgbClr val="0D5EB7"/>
          </a:solidFill>
        </a:ln>
      </dgm:spPr>
      <dgm:t>
        <a:bodyPr/>
        <a:lstStyle/>
        <a:p>
          <a:r>
            <a:rPr lang="en-US">
              <a:latin typeface="Georgia" panose="02040502050405020303" pitchFamily="18" charset="0"/>
            </a:rPr>
            <a:t>Must certify the line has not been used in at least two years</a:t>
          </a:r>
        </a:p>
      </dgm:t>
    </dgm:pt>
    <dgm:pt modelId="{F700F8ED-AC89-4193-A89B-3E531A76429E}" type="sibTrans" cxnId="{C6A8A6BC-D82B-4D32-9C3D-FBF50AABD35C}">
      <dgm:prSet/>
      <dgm:spPr/>
      <dgm:t>
        <a:bodyPr/>
        <a:lstStyle/>
        <a:p>
          <a:endParaRPr lang="en-US"/>
        </a:p>
      </dgm:t>
    </dgm:pt>
    <dgm:pt modelId="{B67D1FBB-0FE4-4C27-8283-65F12D7072D2}" type="parTrans" cxnId="{64E3A063-FD1A-49E6-99E0-892A54E3E1AF}">
      <dgm:prSet/>
      <dgm:spPr/>
      <dgm:t>
        <a:bodyPr/>
        <a:lstStyle/>
        <a:p>
          <a:endParaRPr lang="en-US"/>
        </a:p>
      </dgm:t>
    </dgm:pt>
    <dgm:pt modelId="{1A32CA24-9C8C-44EB-96D6-9D2901D9FB6B}">
      <dgm:prSet/>
      <dgm:spPr>
        <a:ln>
          <a:solidFill>
            <a:srgbClr val="0D5EB7"/>
          </a:solidFill>
        </a:ln>
      </dgm:spPr>
      <dgm:t>
        <a:bodyPr/>
        <a:lstStyle/>
        <a:p>
          <a:r>
            <a:rPr lang="en-US">
              <a:latin typeface="Georgia" panose="02040502050405020303" pitchFamily="18" charset="0"/>
            </a:rPr>
            <a:t>Too expensive to insure, maintain and won’t affect shippers on the line</a:t>
          </a:r>
        </a:p>
      </dgm:t>
    </dgm:pt>
    <dgm:pt modelId="{9B375CA5-921B-4BF6-BCED-B7EC24031EF8}" type="sibTrans" cxnId="{64E3A063-FD1A-49E6-99E0-892A54E3E1AF}">
      <dgm:prSet/>
      <dgm:spPr/>
      <dgm:t>
        <a:bodyPr/>
        <a:lstStyle/>
        <a:p>
          <a:endParaRPr lang="en-US"/>
        </a:p>
      </dgm:t>
    </dgm:pt>
    <dgm:pt modelId="{194482A7-320C-401A-9273-3539CACB39AC}" type="sibTrans" cxnId="{CB599CEB-ECF4-48BD-813E-318CD050916E}">
      <dgm:prSet/>
      <dgm:spPr/>
      <dgm:t>
        <a:bodyPr/>
        <a:lstStyle/>
        <a:p>
          <a:endParaRPr lang="en-US"/>
        </a:p>
      </dgm:t>
    </dgm:pt>
    <dgm:pt modelId="{0D75E2CE-7D68-46E4-BB19-67677C9F09B8}" type="parTrans" cxnId="{24583965-D1ED-470A-A451-E8A66624D984}">
      <dgm:prSet/>
      <dgm:spPr/>
      <dgm:t>
        <a:bodyPr/>
        <a:lstStyle/>
        <a:p>
          <a:endParaRPr lang="en-US"/>
        </a:p>
      </dgm:t>
    </dgm:pt>
    <dgm:pt modelId="{C77B491D-4ABA-476A-86D4-79A88544C36A}">
      <dgm:prSet/>
      <dgm:spPr>
        <a:ln>
          <a:solidFill>
            <a:srgbClr val="0D5EB7"/>
          </a:solidFill>
        </a:ln>
      </dgm:spPr>
      <dgm:t>
        <a:bodyPr/>
        <a:lstStyle/>
        <a:p>
          <a:r>
            <a:rPr lang="en-US">
              <a:latin typeface="Georgia" panose="02040502050405020303" pitchFamily="18" charset="0"/>
            </a:rPr>
            <a:t>Trail group files a trail use request, asking the STB to issue a Notice of Interim Trail Use or Abandonment (“NITU”) authorizing the conversion</a:t>
          </a:r>
        </a:p>
      </dgm:t>
    </dgm:pt>
    <dgm:pt modelId="{C6F38B17-0B30-4A69-9C38-D1F6BFBFC4AE}" type="sibTrans" cxnId="{24583965-D1ED-470A-A451-E8A66624D984}">
      <dgm:prSet/>
      <dgm:spPr/>
      <dgm:t>
        <a:bodyPr/>
        <a:lstStyle/>
        <a:p>
          <a:endParaRPr lang="en-US"/>
        </a:p>
      </dgm:t>
    </dgm:pt>
    <dgm:pt modelId="{5CCBE890-D364-4378-ABED-8A13EDF469D1}" type="parTrans" cxnId="{29FEBE18-2B3B-40B0-8E9A-6F62C26007F8}">
      <dgm:prSet/>
      <dgm:spPr/>
      <dgm:t>
        <a:bodyPr/>
        <a:lstStyle/>
        <a:p>
          <a:endParaRPr lang="en-US"/>
        </a:p>
      </dgm:t>
    </dgm:pt>
    <dgm:pt modelId="{5CDBD6F6-D9CF-4E56-BC52-361096A97A7C}">
      <dgm:prSet/>
      <dgm:spPr>
        <a:ln>
          <a:solidFill>
            <a:srgbClr val="0D5EB7"/>
          </a:solidFill>
        </a:ln>
      </dgm:spPr>
      <dgm:t>
        <a:bodyPr/>
        <a:lstStyle/>
        <a:p>
          <a:r>
            <a:rPr lang="en-US">
              <a:latin typeface="Georgia" panose="02040502050405020303" pitchFamily="18" charset="0"/>
            </a:rPr>
            <a:t>Railroad agrees to negotiate with trail group</a:t>
          </a:r>
        </a:p>
      </dgm:t>
    </dgm:pt>
    <dgm:pt modelId="{7E360E09-A37D-47AD-983D-889DF01A3771}" type="sibTrans" cxnId="{29FEBE18-2B3B-40B0-8E9A-6F62C26007F8}">
      <dgm:prSet/>
      <dgm:spPr/>
      <dgm:t>
        <a:bodyPr/>
        <a:lstStyle/>
        <a:p>
          <a:endParaRPr lang="en-US"/>
        </a:p>
      </dgm:t>
    </dgm:pt>
    <dgm:pt modelId="{EBEC6013-9E4D-4386-B439-1162C29A96E8}" type="parTrans" cxnId="{E64EB277-0D7D-47F7-BECE-78AA36AB23A3}">
      <dgm:prSet/>
      <dgm:spPr/>
      <dgm:t>
        <a:bodyPr/>
        <a:lstStyle/>
        <a:p>
          <a:endParaRPr lang="en-US"/>
        </a:p>
      </dgm:t>
    </dgm:pt>
    <dgm:pt modelId="{09BDD679-C72D-4002-AFCC-1436782596F2}">
      <dgm:prSet/>
      <dgm:spPr>
        <a:ln>
          <a:solidFill>
            <a:srgbClr val="0D5EB7"/>
          </a:solidFill>
        </a:ln>
      </dgm:spPr>
      <dgm:t>
        <a:bodyPr/>
        <a:lstStyle/>
        <a:p>
          <a:r>
            <a:rPr lang="en-US">
              <a:latin typeface="Georgia" panose="02040502050405020303" pitchFamily="18" charset="0"/>
            </a:rPr>
            <a:t>NITU automatically issued; NITU can be renewed infinitely</a:t>
          </a:r>
        </a:p>
      </dgm:t>
    </dgm:pt>
    <dgm:pt modelId="{24522E61-9510-4ADD-B406-B7D21BE7092A}" type="sibTrans" cxnId="{E64EB277-0D7D-47F7-BECE-78AA36AB23A3}">
      <dgm:prSet/>
      <dgm:spPr/>
      <dgm:t>
        <a:bodyPr/>
        <a:lstStyle/>
        <a:p>
          <a:endParaRPr lang="en-US"/>
        </a:p>
      </dgm:t>
    </dgm:pt>
    <dgm:pt modelId="{2EEBE3AD-8758-46D9-9BCB-B747707EC8A8}" type="sibTrans" cxnId="{DA5BD80B-246A-4E0C-8BEA-7EE819B54751}">
      <dgm:prSet/>
      <dgm:spPr/>
      <dgm:t>
        <a:bodyPr/>
        <a:lstStyle/>
        <a:p>
          <a:endParaRPr lang="en-US"/>
        </a:p>
      </dgm:t>
    </dgm:pt>
    <dgm:pt modelId="{D9E173DB-8422-4AEF-9F92-813329A05364}" type="pres">
      <dgm:prSet presAssocID="{9EFB2677-BF75-4CF0-9766-C738B224D330}" presName="linear" presStyleCnt="0">
        <dgm:presLayoutVars>
          <dgm:dir/>
          <dgm:animLvl val="lvl"/>
          <dgm:resizeHandles val="exact"/>
        </dgm:presLayoutVars>
      </dgm:prSet>
      <dgm:spPr/>
    </dgm:pt>
    <dgm:pt modelId="{B8955E86-88B4-4BE0-923D-DD06B2EDDEA4}" type="pres">
      <dgm:prSet presAssocID="{58F71F3D-9ED4-45CA-A1E6-F68DE906829F}" presName="parentLin" presStyleCnt="0"/>
      <dgm:spPr/>
    </dgm:pt>
    <dgm:pt modelId="{6155D190-E6A4-4C0A-A241-0402BC44A670}" type="pres">
      <dgm:prSet presAssocID="{58F71F3D-9ED4-45CA-A1E6-F68DE906829F}" presName="parentLeftMargin" presStyleLbl="node1" presStyleIdx="0" presStyleCnt="2"/>
      <dgm:spPr/>
    </dgm:pt>
    <dgm:pt modelId="{6DC131F7-3B38-4BB6-884A-FF0E49CD9AE3}" type="pres">
      <dgm:prSet presAssocID="{58F71F3D-9ED4-45CA-A1E6-F68DE906829F}" presName="parentText" presStyleLbl="node1" presStyleIdx="0" presStyleCnt="2">
        <dgm:presLayoutVars>
          <dgm:chMax val="0"/>
          <dgm:bulletEnabled val="1"/>
        </dgm:presLayoutVars>
      </dgm:prSet>
      <dgm:spPr/>
    </dgm:pt>
    <dgm:pt modelId="{00A8F43A-B372-4106-AF5F-8FF3138D4B08}" type="pres">
      <dgm:prSet presAssocID="{58F71F3D-9ED4-45CA-A1E6-F68DE906829F}" presName="negativeSpace" presStyleCnt="0"/>
      <dgm:spPr/>
    </dgm:pt>
    <dgm:pt modelId="{F6280D0D-2EFD-40BA-B84D-4B225B6F1EA1}" type="pres">
      <dgm:prSet presAssocID="{58F71F3D-9ED4-45CA-A1E6-F68DE906829F}" presName="childText" presStyleLbl="conFgAcc1" presStyleIdx="0" presStyleCnt="2">
        <dgm:presLayoutVars>
          <dgm:bulletEnabled val="1"/>
        </dgm:presLayoutVars>
      </dgm:prSet>
      <dgm:spPr/>
    </dgm:pt>
    <dgm:pt modelId="{3D1A57DE-F63C-49AD-AF3F-3DF8CC78042D}" type="pres">
      <dgm:prSet presAssocID="{2BA67234-641D-48C6-AF5E-975EC9A36B02}" presName="spaceBetweenRectangles" presStyleCnt="0"/>
      <dgm:spPr/>
    </dgm:pt>
    <dgm:pt modelId="{9A56D013-5D05-4B4B-B4AA-1435CB253C1A}" type="pres">
      <dgm:prSet presAssocID="{860DC585-7850-418E-BA13-4CBB488A0922}" presName="parentLin" presStyleCnt="0"/>
      <dgm:spPr/>
    </dgm:pt>
    <dgm:pt modelId="{15BAB15A-6571-4088-9FDF-D0316C52F14B}" type="pres">
      <dgm:prSet presAssocID="{860DC585-7850-418E-BA13-4CBB488A0922}" presName="parentLeftMargin" presStyleLbl="node1" presStyleIdx="0" presStyleCnt="2"/>
      <dgm:spPr/>
    </dgm:pt>
    <dgm:pt modelId="{E01DE785-1A0A-4A39-BB2D-512DAFF38AED}" type="pres">
      <dgm:prSet presAssocID="{860DC585-7850-418E-BA13-4CBB488A0922}" presName="parentText" presStyleLbl="node1" presStyleIdx="1" presStyleCnt="2">
        <dgm:presLayoutVars>
          <dgm:chMax val="0"/>
          <dgm:bulletEnabled val="1"/>
        </dgm:presLayoutVars>
      </dgm:prSet>
      <dgm:spPr/>
    </dgm:pt>
    <dgm:pt modelId="{C757C115-F901-4125-83F4-8AB7DEAD5941}" type="pres">
      <dgm:prSet presAssocID="{860DC585-7850-418E-BA13-4CBB488A0922}" presName="negativeSpace" presStyleCnt="0"/>
      <dgm:spPr/>
    </dgm:pt>
    <dgm:pt modelId="{7034B474-86C5-47C1-B480-4C8B0044145F}" type="pres">
      <dgm:prSet presAssocID="{860DC585-7850-418E-BA13-4CBB488A0922}" presName="childText" presStyleLbl="conFgAcc1" presStyleIdx="1" presStyleCnt="2">
        <dgm:presLayoutVars>
          <dgm:bulletEnabled val="1"/>
        </dgm:presLayoutVars>
      </dgm:prSet>
      <dgm:spPr/>
    </dgm:pt>
  </dgm:ptLst>
  <dgm:cxnLst>
    <dgm:cxn modelId="{AE160301-779A-416F-A3A4-7789125F4D9A}" type="presOf" srcId="{9EFB2677-BF75-4CF0-9766-C738B224D330}" destId="{D9E173DB-8422-4AEF-9F92-813329A05364}" srcOrd="0" destOrd="0" presId="urn:microsoft.com/office/officeart/2005/8/layout/list1"/>
    <dgm:cxn modelId="{8E651105-90E5-4004-B0EF-B83E9E7ACD59}" type="presOf" srcId="{1A32CA24-9C8C-44EB-96D6-9D2901D9FB6B}" destId="{7034B474-86C5-47C1-B480-4C8B0044145F}" srcOrd="0" destOrd="2" presId="urn:microsoft.com/office/officeart/2005/8/layout/list1"/>
    <dgm:cxn modelId="{DA5BD80B-246A-4E0C-8BEA-7EE819B54751}" srcId="{9EFB2677-BF75-4CF0-9766-C738B224D330}" destId="{860DC585-7850-418E-BA13-4CBB488A0922}" srcOrd="1" destOrd="0" parTransId="{C963002C-7FCD-4E1F-9277-3E50D3F22729}" sibTransId="{2EEBE3AD-8758-46D9-9BCB-B747707EC8A8}"/>
    <dgm:cxn modelId="{29FEBE18-2B3B-40B0-8E9A-6F62C26007F8}" srcId="{860DC585-7850-418E-BA13-4CBB488A0922}" destId="{5CDBD6F6-D9CF-4E56-BC52-361096A97A7C}" srcOrd="2" destOrd="0" parTransId="{5CCBE890-D364-4378-ABED-8A13EDF469D1}" sibTransId="{7E360E09-A37D-47AD-983D-889DF01A3771}"/>
    <dgm:cxn modelId="{616EDB2A-03AC-4374-AFE1-F3FDC0F37FDD}" type="presOf" srcId="{AD78D5AD-AF7F-4F80-8BE5-8FB3C53E39FD}" destId="{7034B474-86C5-47C1-B480-4C8B0044145F}" srcOrd="0" destOrd="1" presId="urn:microsoft.com/office/officeart/2005/8/layout/list1"/>
    <dgm:cxn modelId="{02EBCF61-BB2D-43DC-A0D6-45A545E0B38E}" type="presOf" srcId="{860DC585-7850-418E-BA13-4CBB488A0922}" destId="{15BAB15A-6571-4088-9FDF-D0316C52F14B}" srcOrd="0" destOrd="0" presId="urn:microsoft.com/office/officeart/2005/8/layout/list1"/>
    <dgm:cxn modelId="{64E3A063-FD1A-49E6-99E0-892A54E3E1AF}" srcId="{7F4CE8A2-2BF7-4B23-89F2-90BE363565F2}" destId="{1A32CA24-9C8C-44EB-96D6-9D2901D9FB6B}" srcOrd="1" destOrd="0" parTransId="{B67D1FBB-0FE4-4C27-8283-65F12D7072D2}" sibTransId="{9B375CA5-921B-4BF6-BCED-B7EC24031EF8}"/>
    <dgm:cxn modelId="{1107BF63-4FDB-4BC9-AABF-8B59BD71D94F}" type="presOf" srcId="{09BDD679-C72D-4002-AFCC-1436782596F2}" destId="{7034B474-86C5-47C1-B480-4C8B0044145F}" srcOrd="0" destOrd="5" presId="urn:microsoft.com/office/officeart/2005/8/layout/list1"/>
    <dgm:cxn modelId="{24583965-D1ED-470A-A451-E8A66624D984}" srcId="{860DC585-7850-418E-BA13-4CBB488A0922}" destId="{C77B491D-4ABA-476A-86D4-79A88544C36A}" srcOrd="1" destOrd="0" parTransId="{0D75E2CE-7D68-46E4-BB19-67677C9F09B8}" sibTransId="{C6F38B17-0B30-4A69-9C38-D1F6BFBFC4AE}"/>
    <dgm:cxn modelId="{ECA15C66-5B17-47EE-9296-516FFA62ACBD}" type="presOf" srcId="{EF1B95C3-BEC2-452B-AB45-A0A32D33E4B3}" destId="{F6280D0D-2EFD-40BA-B84D-4B225B6F1EA1}" srcOrd="0" destOrd="0" presId="urn:microsoft.com/office/officeart/2005/8/layout/list1"/>
    <dgm:cxn modelId="{375CFD6D-F7BD-460B-A52F-388910569B6C}" type="presOf" srcId="{5CDBD6F6-D9CF-4E56-BC52-361096A97A7C}" destId="{7034B474-86C5-47C1-B480-4C8B0044145F}" srcOrd="0" destOrd="4" presId="urn:microsoft.com/office/officeart/2005/8/layout/list1"/>
    <dgm:cxn modelId="{06AC4C57-2873-4A63-A7BD-7B94198FE8A0}" type="presOf" srcId="{58F71F3D-9ED4-45CA-A1E6-F68DE906829F}" destId="{6155D190-E6A4-4C0A-A241-0402BC44A670}" srcOrd="0" destOrd="0" presId="urn:microsoft.com/office/officeart/2005/8/layout/list1"/>
    <dgm:cxn modelId="{E64EB277-0D7D-47F7-BECE-78AA36AB23A3}" srcId="{860DC585-7850-418E-BA13-4CBB488A0922}" destId="{09BDD679-C72D-4002-AFCC-1436782596F2}" srcOrd="3" destOrd="0" parTransId="{EBEC6013-9E4D-4386-B439-1162C29A96E8}" sibTransId="{24522E61-9510-4ADD-B406-B7D21BE7092A}"/>
    <dgm:cxn modelId="{4A380890-85FA-4800-8EC0-11B165E59C30}" srcId="{58F71F3D-9ED4-45CA-A1E6-F68DE906829F}" destId="{EF1B95C3-BEC2-452B-AB45-A0A32D33E4B3}" srcOrd="0" destOrd="0" parTransId="{E5949406-0CA9-4CBB-B8B4-AFD45869FC2B}" sibTransId="{2019948E-D4F9-4D49-84DE-4DF15866C9D2}"/>
    <dgm:cxn modelId="{13A39A9A-A307-43EE-B2A2-90723131D69A}" type="presOf" srcId="{58F71F3D-9ED4-45CA-A1E6-F68DE906829F}" destId="{6DC131F7-3B38-4BB6-884A-FF0E49CD9AE3}" srcOrd="1" destOrd="0" presId="urn:microsoft.com/office/officeart/2005/8/layout/list1"/>
    <dgm:cxn modelId="{8177A2AD-8ED8-49B1-A05B-E0493EFB5A2C}" srcId="{9EFB2677-BF75-4CF0-9766-C738B224D330}" destId="{58F71F3D-9ED4-45CA-A1E6-F68DE906829F}" srcOrd="0" destOrd="0" parTransId="{3FA04943-EF5D-4C00-A82C-631693E18BDD}" sibTransId="{2BA67234-641D-48C6-AF5E-975EC9A36B02}"/>
    <dgm:cxn modelId="{EAEBBFAF-50EA-47AC-BA90-22D2D40F4E21}" type="presOf" srcId="{C77B491D-4ABA-476A-86D4-79A88544C36A}" destId="{7034B474-86C5-47C1-B480-4C8B0044145F}" srcOrd="0" destOrd="3" presId="urn:microsoft.com/office/officeart/2005/8/layout/list1"/>
    <dgm:cxn modelId="{C6A8A6BC-D82B-4D32-9C3D-FBF50AABD35C}" srcId="{7F4CE8A2-2BF7-4B23-89F2-90BE363565F2}" destId="{AD78D5AD-AF7F-4F80-8BE5-8FB3C53E39FD}" srcOrd="0" destOrd="0" parTransId="{709AB7F7-B256-4970-950B-120518AD5A1A}" sibTransId="{F700F8ED-AC89-4193-A89B-3E531A76429E}"/>
    <dgm:cxn modelId="{26EBF1E5-B1A2-42C7-B880-25B1E37A9761}" type="presOf" srcId="{7F4CE8A2-2BF7-4B23-89F2-90BE363565F2}" destId="{7034B474-86C5-47C1-B480-4C8B0044145F}" srcOrd="0" destOrd="0" presId="urn:microsoft.com/office/officeart/2005/8/layout/list1"/>
    <dgm:cxn modelId="{CB599CEB-ECF4-48BD-813E-318CD050916E}" srcId="{860DC585-7850-418E-BA13-4CBB488A0922}" destId="{7F4CE8A2-2BF7-4B23-89F2-90BE363565F2}" srcOrd="0" destOrd="0" parTransId="{F4BD7248-C380-4E19-B63B-85FCB0AF0569}" sibTransId="{194482A7-320C-401A-9273-3539CACB39AC}"/>
    <dgm:cxn modelId="{F1589FFC-5C6D-4989-BF26-ADB6521A31DA}" type="presOf" srcId="{860DC585-7850-418E-BA13-4CBB488A0922}" destId="{E01DE785-1A0A-4A39-BB2D-512DAFF38AED}" srcOrd="1" destOrd="0" presId="urn:microsoft.com/office/officeart/2005/8/layout/list1"/>
    <dgm:cxn modelId="{5B8EF5E0-F4FB-466F-823A-152ACD2F7EFD}" type="presParOf" srcId="{D9E173DB-8422-4AEF-9F92-813329A05364}" destId="{B8955E86-88B4-4BE0-923D-DD06B2EDDEA4}" srcOrd="0" destOrd="0" presId="urn:microsoft.com/office/officeart/2005/8/layout/list1"/>
    <dgm:cxn modelId="{FD8A4438-8540-441D-B42D-BA329598CEA2}" type="presParOf" srcId="{B8955E86-88B4-4BE0-923D-DD06B2EDDEA4}" destId="{6155D190-E6A4-4C0A-A241-0402BC44A670}" srcOrd="0" destOrd="0" presId="urn:microsoft.com/office/officeart/2005/8/layout/list1"/>
    <dgm:cxn modelId="{FA7EF3BE-2F99-4440-B12C-E295CEC8CFE2}" type="presParOf" srcId="{B8955E86-88B4-4BE0-923D-DD06B2EDDEA4}" destId="{6DC131F7-3B38-4BB6-884A-FF0E49CD9AE3}" srcOrd="1" destOrd="0" presId="urn:microsoft.com/office/officeart/2005/8/layout/list1"/>
    <dgm:cxn modelId="{E6E10026-0AF6-4D2D-9624-442D60DBCC90}" type="presParOf" srcId="{D9E173DB-8422-4AEF-9F92-813329A05364}" destId="{00A8F43A-B372-4106-AF5F-8FF3138D4B08}" srcOrd="1" destOrd="0" presId="urn:microsoft.com/office/officeart/2005/8/layout/list1"/>
    <dgm:cxn modelId="{64031340-954C-4EE5-AA35-4A94CDBE7DBB}" type="presParOf" srcId="{D9E173DB-8422-4AEF-9F92-813329A05364}" destId="{F6280D0D-2EFD-40BA-B84D-4B225B6F1EA1}" srcOrd="2" destOrd="0" presId="urn:microsoft.com/office/officeart/2005/8/layout/list1"/>
    <dgm:cxn modelId="{B68553C3-A47D-48B5-8365-A03DD5F77C29}" type="presParOf" srcId="{D9E173DB-8422-4AEF-9F92-813329A05364}" destId="{3D1A57DE-F63C-49AD-AF3F-3DF8CC78042D}" srcOrd="3" destOrd="0" presId="urn:microsoft.com/office/officeart/2005/8/layout/list1"/>
    <dgm:cxn modelId="{8790385E-F4BD-4B75-A7AF-1A004690618E}" type="presParOf" srcId="{D9E173DB-8422-4AEF-9F92-813329A05364}" destId="{9A56D013-5D05-4B4B-B4AA-1435CB253C1A}" srcOrd="4" destOrd="0" presId="urn:microsoft.com/office/officeart/2005/8/layout/list1"/>
    <dgm:cxn modelId="{89B28158-0C30-4B5D-A84D-314F40BF6BE8}" type="presParOf" srcId="{9A56D013-5D05-4B4B-B4AA-1435CB253C1A}" destId="{15BAB15A-6571-4088-9FDF-D0316C52F14B}" srcOrd="0" destOrd="0" presId="urn:microsoft.com/office/officeart/2005/8/layout/list1"/>
    <dgm:cxn modelId="{69177197-04AC-46EA-B251-458E2C1760A0}" type="presParOf" srcId="{9A56D013-5D05-4B4B-B4AA-1435CB253C1A}" destId="{E01DE785-1A0A-4A39-BB2D-512DAFF38AED}" srcOrd="1" destOrd="0" presId="urn:microsoft.com/office/officeart/2005/8/layout/list1"/>
    <dgm:cxn modelId="{B14B5186-592F-4A37-9378-8F68D6178F96}" type="presParOf" srcId="{D9E173DB-8422-4AEF-9F92-813329A05364}" destId="{C757C115-F901-4125-83F4-8AB7DEAD5941}" srcOrd="5" destOrd="0" presId="urn:microsoft.com/office/officeart/2005/8/layout/list1"/>
    <dgm:cxn modelId="{3473DDD7-7D1A-4F00-B868-647A6E86CF86}" type="presParOf" srcId="{D9E173DB-8422-4AEF-9F92-813329A05364}" destId="{7034B474-86C5-47C1-B480-4C8B0044145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80D0D-2EFD-40BA-B84D-4B225B6F1EA1}">
      <dsp:nvSpPr>
        <dsp:cNvPr id="0" name=""/>
        <dsp:cNvSpPr/>
      </dsp:nvSpPr>
      <dsp:spPr>
        <a:xfrm>
          <a:off x="0" y="362774"/>
          <a:ext cx="8226365" cy="992250"/>
        </a:xfrm>
        <a:prstGeom prst="rect">
          <a:avLst/>
        </a:prstGeom>
        <a:solidFill>
          <a:schemeClr val="bg1">
            <a:alpha val="90000"/>
          </a:schemeClr>
        </a:solidFill>
        <a:ln w="6350" cap="flat" cmpd="sng" algn="ctr">
          <a:solidFill>
            <a:srgbClr val="0D5EB7"/>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8457" tIns="374904" rIns="63845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Georgia" panose="02040502050405020303" pitchFamily="18" charset="0"/>
            </a:rPr>
            <a:t>Federal agency with jurisdiction over all railroads in interstate commerce</a:t>
          </a:r>
        </a:p>
      </dsp:txBody>
      <dsp:txXfrm>
        <a:off x="0" y="362774"/>
        <a:ext cx="8226365" cy="992250"/>
      </dsp:txXfrm>
    </dsp:sp>
    <dsp:sp modelId="{6DC131F7-3B38-4BB6-884A-FF0E49CD9AE3}">
      <dsp:nvSpPr>
        <dsp:cNvPr id="0" name=""/>
        <dsp:cNvSpPr/>
      </dsp:nvSpPr>
      <dsp:spPr>
        <a:xfrm>
          <a:off x="411318" y="97094"/>
          <a:ext cx="5758455" cy="531360"/>
        </a:xfrm>
        <a:prstGeom prst="roundRect">
          <a:avLst/>
        </a:prstGeom>
        <a:solidFill>
          <a:srgbClr val="0D5EB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7656" tIns="0" rIns="217656"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Georgia" panose="02040502050405020303" pitchFamily="18" charset="0"/>
            </a:rPr>
            <a:t>The Surface Transportation Board</a:t>
          </a:r>
          <a:endParaRPr lang="en-US" sz="1800" kern="1200">
            <a:latin typeface="Georgia" panose="02040502050405020303" pitchFamily="18" charset="0"/>
          </a:endParaRPr>
        </a:p>
      </dsp:txBody>
      <dsp:txXfrm>
        <a:off x="437257" y="123033"/>
        <a:ext cx="5706577" cy="479482"/>
      </dsp:txXfrm>
    </dsp:sp>
    <dsp:sp modelId="{7034B474-86C5-47C1-B480-4C8B0044145F}">
      <dsp:nvSpPr>
        <dsp:cNvPr id="0" name=""/>
        <dsp:cNvSpPr/>
      </dsp:nvSpPr>
      <dsp:spPr>
        <a:xfrm>
          <a:off x="0" y="1717904"/>
          <a:ext cx="8226365" cy="3061800"/>
        </a:xfrm>
        <a:prstGeom prst="rect">
          <a:avLst/>
        </a:prstGeom>
        <a:solidFill>
          <a:schemeClr val="lt1">
            <a:alpha val="90000"/>
            <a:hueOff val="0"/>
            <a:satOff val="0"/>
            <a:lumOff val="0"/>
            <a:alphaOff val="0"/>
          </a:schemeClr>
        </a:solidFill>
        <a:ln w="6350" cap="flat" cmpd="sng" algn="ctr">
          <a:solidFill>
            <a:srgbClr val="0D5EB7"/>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8457" tIns="374904" rIns="63845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Georgia" panose="02040502050405020303" pitchFamily="18" charset="0"/>
            </a:rPr>
            <a:t>Railroad applies to the STB to abandon service across the right-of-way</a:t>
          </a:r>
        </a:p>
        <a:p>
          <a:pPr marL="342900" lvl="2" indent="-171450" algn="l" defTabSz="800100">
            <a:lnSpc>
              <a:spcPct val="90000"/>
            </a:lnSpc>
            <a:spcBef>
              <a:spcPct val="0"/>
            </a:spcBef>
            <a:spcAft>
              <a:spcPct val="15000"/>
            </a:spcAft>
            <a:buChar char="•"/>
          </a:pPr>
          <a:r>
            <a:rPr lang="en-US" sz="1800" kern="1200">
              <a:latin typeface="Georgia" panose="02040502050405020303" pitchFamily="18" charset="0"/>
            </a:rPr>
            <a:t>Must certify the line has not been used in at least two years</a:t>
          </a:r>
        </a:p>
        <a:p>
          <a:pPr marL="342900" lvl="2" indent="-171450" algn="l" defTabSz="800100">
            <a:lnSpc>
              <a:spcPct val="90000"/>
            </a:lnSpc>
            <a:spcBef>
              <a:spcPct val="0"/>
            </a:spcBef>
            <a:spcAft>
              <a:spcPct val="15000"/>
            </a:spcAft>
            <a:buChar char="•"/>
          </a:pPr>
          <a:r>
            <a:rPr lang="en-US" sz="1800" kern="1200">
              <a:latin typeface="Georgia" panose="02040502050405020303" pitchFamily="18" charset="0"/>
            </a:rPr>
            <a:t>Too expensive to insure, maintain and won’t affect shippers on the line</a:t>
          </a:r>
        </a:p>
        <a:p>
          <a:pPr marL="171450" lvl="1" indent="-171450" algn="l" defTabSz="800100">
            <a:lnSpc>
              <a:spcPct val="90000"/>
            </a:lnSpc>
            <a:spcBef>
              <a:spcPct val="0"/>
            </a:spcBef>
            <a:spcAft>
              <a:spcPct val="15000"/>
            </a:spcAft>
            <a:buChar char="•"/>
          </a:pPr>
          <a:r>
            <a:rPr lang="en-US" sz="1800" kern="1200">
              <a:latin typeface="Georgia" panose="02040502050405020303" pitchFamily="18" charset="0"/>
            </a:rPr>
            <a:t>Trail group files a trail use request, asking the STB to issue a Notice of Interim Trail Use or Abandonment (“NITU”) authorizing the conversion</a:t>
          </a:r>
        </a:p>
        <a:p>
          <a:pPr marL="171450" lvl="1" indent="-171450" algn="l" defTabSz="800100">
            <a:lnSpc>
              <a:spcPct val="90000"/>
            </a:lnSpc>
            <a:spcBef>
              <a:spcPct val="0"/>
            </a:spcBef>
            <a:spcAft>
              <a:spcPct val="15000"/>
            </a:spcAft>
            <a:buChar char="•"/>
          </a:pPr>
          <a:r>
            <a:rPr lang="en-US" sz="1800" kern="1200">
              <a:latin typeface="Georgia" panose="02040502050405020303" pitchFamily="18" charset="0"/>
            </a:rPr>
            <a:t>Railroad agrees to negotiate with trail group</a:t>
          </a:r>
        </a:p>
        <a:p>
          <a:pPr marL="171450" lvl="1" indent="-171450" algn="l" defTabSz="800100">
            <a:lnSpc>
              <a:spcPct val="90000"/>
            </a:lnSpc>
            <a:spcBef>
              <a:spcPct val="0"/>
            </a:spcBef>
            <a:spcAft>
              <a:spcPct val="15000"/>
            </a:spcAft>
            <a:buChar char="•"/>
          </a:pPr>
          <a:r>
            <a:rPr lang="en-US" sz="1800" kern="1200">
              <a:latin typeface="Georgia" panose="02040502050405020303" pitchFamily="18" charset="0"/>
            </a:rPr>
            <a:t>NITU automatically issued; NITU can be renewed infinitely</a:t>
          </a:r>
        </a:p>
      </dsp:txBody>
      <dsp:txXfrm>
        <a:off x="0" y="1717904"/>
        <a:ext cx="8226365" cy="3061800"/>
      </dsp:txXfrm>
    </dsp:sp>
    <dsp:sp modelId="{E01DE785-1A0A-4A39-BB2D-512DAFF38AED}">
      <dsp:nvSpPr>
        <dsp:cNvPr id="0" name=""/>
        <dsp:cNvSpPr/>
      </dsp:nvSpPr>
      <dsp:spPr>
        <a:xfrm>
          <a:off x="411318" y="1452224"/>
          <a:ext cx="5758455" cy="531360"/>
        </a:xfrm>
        <a:prstGeom prst="roundRect">
          <a:avLst/>
        </a:prstGeom>
        <a:solidFill>
          <a:srgbClr val="0D5EB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7656" tIns="0" rIns="217656"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Georgia" panose="02040502050405020303" pitchFamily="18" charset="0"/>
            </a:rPr>
            <a:t>“Abandonment Proceedings”</a:t>
          </a:r>
          <a:endParaRPr lang="en-US" sz="1800" kern="1200">
            <a:latin typeface="Georgia" panose="02040502050405020303" pitchFamily="18" charset="0"/>
          </a:endParaRPr>
        </a:p>
      </dsp:txBody>
      <dsp:txXfrm>
        <a:off x="437257" y="1478163"/>
        <a:ext cx="5706577"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a:xfrm>
            <a:off x="0" y="0"/>
            <a:ext cx="3170583" cy="480388"/>
          </a:xfrm>
          <a:prstGeom prst="rect">
            <a:avLst/>
          </a:prstGeom>
          <a:noFill/>
          <a:ln w="9525">
            <a:noFill/>
            <a:miter lim="800000"/>
          </a:ln>
          <a:effectLst/>
        </p:spPr>
        <p:txBody>
          <a:bodyPr vert="horz" wrap="square" lIns="94851" tIns="47425" rIns="94851" bIns="47425" numCol="1" anchor="t" anchorCtr="0" compatLnSpc="1">
            <a:prstTxWarp prst="textNoShape">
              <a:avLst/>
            </a:prstTxWarp>
          </a:bodyPr>
          <a:lstStyle>
            <a:lvl1pPr eaLnBrk="1" fontAlgn="auto" hangingPunct="1">
              <a:lnSpc>
                <a:spcPct val="75000"/>
              </a:lnSpc>
              <a:spcBef>
                <a:spcPct val="0"/>
              </a:spcBef>
              <a:spcAft>
                <a:spcPct val="25000"/>
              </a:spcAft>
              <a:buClr>
                <a:srgbClr val="0099FF"/>
              </a:buClr>
              <a:buFontTx/>
              <a:buAutoNum type="arabicPeriod"/>
              <a:defRPr sz="1200">
                <a:latin typeface="+mn-lt"/>
              </a:defRPr>
            </a:lvl1pPr>
          </a:lstStyle>
          <a:p>
            <a:pPr>
              <a:defRPr/>
            </a:pPr>
            <a:endParaRPr lang="en-US"/>
          </a:p>
        </p:txBody>
      </p:sp>
      <p:sp>
        <p:nvSpPr>
          <p:cNvPr id="20483" name="Rectangle 3"/>
          <p:cNvSpPr>
            <a:spLocks noGrp="1" noChangeArrowheads="1"/>
          </p:cNvSpPr>
          <p:nvPr>
            <p:ph type="dt" idx="1"/>
          </p:nvPr>
        </p:nvSpPr>
        <p:spPr>
          <a:xfrm>
            <a:off x="4144618" y="0"/>
            <a:ext cx="3170583" cy="480388"/>
          </a:xfrm>
          <a:prstGeom prst="rect">
            <a:avLst/>
          </a:prstGeom>
          <a:noFill/>
          <a:ln w="9525">
            <a:noFill/>
            <a:miter lim="800000"/>
          </a:ln>
          <a:effectLst/>
        </p:spPr>
        <p:txBody>
          <a:bodyPr vert="horz" wrap="square" lIns="94851" tIns="47425" rIns="94851" bIns="47425" numCol="1" anchor="t" anchorCtr="0" compatLnSpc="1">
            <a:prstTxWarp prst="textNoShape">
              <a:avLst/>
            </a:prstTxWarp>
          </a:bodyPr>
          <a:lstStyle>
            <a:lvl1pPr algn="r" eaLnBrk="1" fontAlgn="auto" hangingPunct="1">
              <a:lnSpc>
                <a:spcPct val="75000"/>
              </a:lnSpc>
              <a:spcBef>
                <a:spcPct val="0"/>
              </a:spcBef>
              <a:spcAft>
                <a:spcPct val="25000"/>
              </a:spcAft>
              <a:buClr>
                <a:srgbClr val="0099FF"/>
              </a:buClr>
              <a:buFontTx/>
              <a:buAutoNum type="arabicPeriod"/>
              <a:defRPr sz="1200">
                <a:latin typeface="+mn-lt"/>
              </a:defRPr>
            </a:lvl1pPr>
          </a:lstStyle>
          <a:p>
            <a:pPr>
              <a:defRPr/>
            </a:pPr>
            <a:endParaRPr lang="en-US"/>
          </a:p>
        </p:txBody>
      </p:sp>
      <p:sp>
        <p:nvSpPr>
          <p:cNvPr id="10244" name="Rectangle 4"/>
          <p:cNvSpPr>
            <a:spLocks noGrp="1" noRot="1" noChangeAspect="1" noChangeArrowheads="1" noTextEdit="1"/>
          </p:cNvSpPr>
          <p:nvPr>
            <p:ph type="sldImg" idx="2"/>
          </p:nvPr>
        </p:nvSpPr>
        <p:spPr>
          <a:xfrm>
            <a:off x="1257300" y="719138"/>
            <a:ext cx="4802188" cy="360045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a:xfrm>
            <a:off x="975693" y="4559587"/>
            <a:ext cx="5363817" cy="4321852"/>
          </a:xfrm>
          <a:prstGeom prst="rect">
            <a:avLst/>
          </a:prstGeom>
          <a:noFill/>
          <a:ln w="9525">
            <a:noFill/>
            <a:miter lim="800000"/>
          </a:ln>
          <a:effectLst/>
        </p:spPr>
        <p:txBody>
          <a:bodyPr vert="horz" wrap="square" lIns="94851" tIns="47425" rIns="94851" bIns="474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a:xfrm>
            <a:off x="0" y="9120813"/>
            <a:ext cx="3170583" cy="480387"/>
          </a:xfrm>
          <a:prstGeom prst="rect">
            <a:avLst/>
          </a:prstGeom>
          <a:noFill/>
          <a:ln w="9525">
            <a:noFill/>
            <a:miter lim="800000"/>
          </a:ln>
          <a:effectLst/>
        </p:spPr>
        <p:txBody>
          <a:bodyPr vert="horz" wrap="square" lIns="94851" tIns="47425" rIns="94851" bIns="47425" numCol="1" anchor="b" anchorCtr="0" compatLnSpc="1">
            <a:prstTxWarp prst="textNoShape">
              <a:avLst/>
            </a:prstTxWarp>
          </a:bodyPr>
          <a:lstStyle>
            <a:lvl1pPr eaLnBrk="1" fontAlgn="auto" hangingPunct="1">
              <a:lnSpc>
                <a:spcPct val="75000"/>
              </a:lnSpc>
              <a:spcBef>
                <a:spcPct val="0"/>
              </a:spcBef>
              <a:spcAft>
                <a:spcPct val="25000"/>
              </a:spcAft>
              <a:buClr>
                <a:srgbClr val="0099FF"/>
              </a:buClr>
              <a:buFontTx/>
              <a:buAutoNum type="arabicPeriod"/>
              <a:defRPr sz="1200">
                <a:latin typeface="+mn-lt"/>
              </a:defRPr>
            </a:lvl1pPr>
          </a:lstStyle>
          <a:p>
            <a:pPr>
              <a:defRPr/>
            </a:pPr>
            <a:endParaRPr lang="en-US"/>
          </a:p>
        </p:txBody>
      </p:sp>
      <p:sp>
        <p:nvSpPr>
          <p:cNvPr id="20487" name="Rectangle 7"/>
          <p:cNvSpPr>
            <a:spLocks noGrp="1" noChangeArrowheads="1"/>
          </p:cNvSpPr>
          <p:nvPr>
            <p:ph type="sldNum" sz="quarter" idx="5"/>
          </p:nvPr>
        </p:nvSpPr>
        <p:spPr>
          <a:xfrm>
            <a:off x="4144618" y="9120813"/>
            <a:ext cx="3170583" cy="480387"/>
          </a:xfrm>
          <a:prstGeom prst="rect">
            <a:avLst/>
          </a:prstGeom>
          <a:noFill/>
          <a:ln w="9525">
            <a:noFill/>
            <a:miter lim="800000"/>
          </a:ln>
          <a:effectLst/>
        </p:spPr>
        <p:txBody>
          <a:bodyPr vert="horz" wrap="square" lIns="94851" tIns="47425" rIns="94851" bIns="47425" numCol="1" anchor="b" anchorCtr="0" compatLnSpc="1">
            <a:prstTxWarp prst="textNoShape">
              <a:avLst/>
            </a:prstTxWarp>
          </a:bodyPr>
          <a:lstStyle>
            <a:lvl1pPr algn="r" eaLnBrk="1" fontAlgn="auto" hangingPunct="1">
              <a:lnSpc>
                <a:spcPct val="75000"/>
              </a:lnSpc>
              <a:spcBef>
                <a:spcPct val="0"/>
              </a:spcBef>
              <a:spcAft>
                <a:spcPct val="25000"/>
              </a:spcAft>
              <a:buClr>
                <a:srgbClr val="0099FF"/>
              </a:buClr>
              <a:buFontTx/>
              <a:buAutoNum type="arabicPeriod"/>
              <a:defRPr sz="1200">
                <a:latin typeface="+mn-lt"/>
              </a:defRPr>
            </a:lvl1pPr>
          </a:lstStyle>
          <a:p>
            <a:pPr>
              <a:defRPr/>
            </a:pPr>
            <a:fld id="{0748E080-ACFA-4B55-BE40-944531110BC6}"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pPr>
            <a:fld id="{6247FA7F-814E-4D84-AF06-4656DBCA314A}" type="slidenum">
              <a:rPr lang="en-US" altLang="en-US" smtClean="0"/>
              <a:t>10</a:t>
            </a:fld>
            <a:endParaRPr lang="en-US" altLang="en-US"/>
          </a:p>
        </p:txBody>
      </p:sp>
      <p:sp>
        <p:nvSpPr>
          <p:cNvPr id="17411" name="Rectangle 2"/>
          <p:cNvSpPr>
            <a:spLocks noGrp="1" noRot="1" noChangeAspect="1" noChangeArrowheads="1" noTextEdit="1"/>
          </p:cNvSpPr>
          <p:nvPr>
            <p:ph type="sldImg"/>
          </p:nvPr>
        </p:nvSpPr>
        <p:spPr/>
      </p:sp>
    </p:spTree>
  </p:cSld>
  <p:clrMapOvr>
    <a:masterClrMapping/>
  </p:clrMapOvr>
</p:notes>
</file>

<file path=ppt/notesSlides/notesSlide2.xml><?xml version="1.0" encoding="utf-8"?>
<p:notes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pPr>
            <a:fld id="{CB84D6F3-B395-4A43-B017-21ABBFAE13F8}" type="slidenum">
              <a:rPr lang="en-US" altLang="en-US" smtClean="0"/>
              <a:t>12</a:t>
            </a:fld>
            <a:endParaRPr lang="en-US" altLang="en-US"/>
          </a:p>
        </p:txBody>
      </p:sp>
      <p:sp>
        <p:nvSpPr>
          <p:cNvPr id="19459" name="Rectangle 2"/>
          <p:cNvSpPr>
            <a:spLocks noGrp="1" noRot="1" noChangeAspect="1" noChangeArrowheads="1" noTextEdi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picture containing indoor, table, window, sitting&#10;&#10;Description automatically generated">
            <a:extLst>
              <a:ext uri="{FF2B5EF4-FFF2-40B4-BE49-F238E27FC236}">
                <a16:creationId xmlns:a16="http://schemas.microsoft.com/office/drawing/2014/main" id="{7D8E6927-A707-4F64-8273-2E44F53204D6}"/>
              </a:ext>
            </a:extLst>
          </p:cNvPr>
          <p:cNvPicPr>
            <a:picLocks noChangeAspect="1"/>
          </p:cNvPicPr>
          <p:nvPr/>
        </p:nvPicPr>
        <p:blipFill>
          <a:blip r:embed="rId2">
            <a:alphaModFix amt="10000"/>
          </a:blip>
          <a:srcRect t="-1" b="3085"/>
          <a:stretch>
            <a:fillRect/>
          </a:stretch>
        </p:blipFill>
        <p:spPr>
          <a:xfrm>
            <a:off x="0" y="-12700"/>
            <a:ext cx="9144000" cy="6089754"/>
          </a:xfrm>
          <a:prstGeom prst="rect">
            <a:avLst/>
          </a:prstGeom>
        </p:spPr>
      </p:pic>
      <p:sp>
        <p:nvSpPr>
          <p:cNvPr id="15" name="Rectangle 14">
            <a:extLst>
              <a:ext uri="{FF2B5EF4-FFF2-40B4-BE49-F238E27FC236}">
                <a16:creationId xmlns:a16="http://schemas.microsoft.com/office/drawing/2014/main" id="{AE5FC2AF-4390-436C-A4B5-A9B21320039F}"/>
              </a:ext>
            </a:extLst>
          </p:cNvPr>
          <p:cNvSpPr/>
          <p:nvPr/>
        </p:nvSpPr>
        <p:spPr>
          <a:xfrm>
            <a:off x="0" y="6099176"/>
            <a:ext cx="9144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16" name="Picture 7">
            <a:extLst>
              <a:ext uri="{FF2B5EF4-FFF2-40B4-BE49-F238E27FC236}">
                <a16:creationId xmlns:a16="http://schemas.microsoft.com/office/drawing/2014/main" id="{0F334D31-AC81-4EA3-9B1B-58D25A33ECDD}"/>
              </a:ext>
            </a:extLst>
          </p:cNvPr>
          <p:cNvPicPr>
            <a:picLocks noChangeAspect="1" noChangeArrowheads="1"/>
          </p:cNvPicPr>
          <p:nvPr/>
        </p:nvPicPr>
        <p:blipFill>
          <a:blip r:embed="rId3"/>
          <a:srcRect/>
          <a:stretch>
            <a:fillRect/>
          </a:stretch>
        </p:blipFill>
        <p:spPr>
          <a:xfrm>
            <a:off x="7052072" y="6289676"/>
            <a:ext cx="1864519"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3">
            <a:extLst>
              <a:ext uri="{FF2B5EF4-FFF2-40B4-BE49-F238E27FC236}">
                <a16:creationId xmlns:a16="http://schemas.microsoft.com/office/drawing/2014/main" id="{52B14655-626D-4B6C-9826-E253799DB214}"/>
              </a:ext>
            </a:extLst>
          </p:cNvPr>
          <p:cNvSpPr>
            <a:spLocks noGrp="1"/>
          </p:cNvSpPr>
          <p:nvPr>
            <p:ph type="body" sz="quarter" idx="13" hasCustomPrompt="1"/>
          </p:nvPr>
        </p:nvSpPr>
        <p:spPr>
          <a:xfrm>
            <a:off x="7005638" y="5474948"/>
            <a:ext cx="1669256" cy="307975"/>
          </a:xfrm>
          <a:ln>
            <a:noFill/>
          </a:ln>
        </p:spPr>
        <p:txBody>
          <a:bodyPr/>
          <a:lstStyle>
            <a:lvl1pPr marL="0" indent="0" algn="l" rtl="0" eaLnBrk="1" fontAlgn="base" hangingPunct="1">
              <a:lnSpc>
                <a:spcPct val="100000"/>
              </a:lnSpc>
              <a:spcBef>
                <a:spcPct val="0"/>
              </a:spcBef>
              <a:spcAft>
                <a:spcPct val="0"/>
              </a:spcAft>
              <a:buFontTx/>
              <a:buNone/>
              <a:defRPr lang="en-US" sz="1050" kern="1200">
                <a:solidFill>
                  <a:srgbClr val="1F497D"/>
                </a:solidFill>
                <a:latin typeface="Gotham-Medium" pitchFamily="2" charset="0"/>
                <a:ea typeface="ＭＳ Ｐゴシック" panose="020B0600070205080204" pitchFamily="34" charset="-128"/>
                <a:cs typeface="+mn-cs"/>
              </a:defRPr>
            </a:lvl1pPr>
          </a:lstStyle>
          <a:p>
            <a:pPr lvl="0"/>
            <a:r>
              <a:rPr lang="en-US"/>
              <a:t>Date of Presentation</a:t>
            </a:r>
          </a:p>
        </p:txBody>
      </p:sp>
      <p:sp>
        <p:nvSpPr>
          <p:cNvPr id="22" name="Text Placeholder 21">
            <a:extLst>
              <a:ext uri="{FF2B5EF4-FFF2-40B4-BE49-F238E27FC236}">
                <a16:creationId xmlns:a16="http://schemas.microsoft.com/office/drawing/2014/main" id="{052160A9-9EC9-47F3-98C9-5F2792E0F09B}"/>
              </a:ext>
            </a:extLst>
          </p:cNvPr>
          <p:cNvSpPr>
            <a:spLocks noGrp="1"/>
          </p:cNvSpPr>
          <p:nvPr>
            <p:ph type="body" sz="quarter" idx="16" hasCustomPrompt="1"/>
          </p:nvPr>
        </p:nvSpPr>
        <p:spPr>
          <a:xfrm>
            <a:off x="595763" y="1142518"/>
            <a:ext cx="6409874" cy="615784"/>
          </a:xfrm>
          <a:ln>
            <a:noFill/>
          </a:ln>
        </p:spPr>
        <p:txBody>
          <a:bodyPr/>
          <a:lstStyle>
            <a:lvl1pPr marL="0" indent="0">
              <a:buNone/>
              <a:defRPr kumimoji="0" lang="en-US" sz="2700" b="0" i="0" u="none" strike="noStrike" kern="1200" cap="none" spc="0" normalizeH="0" baseline="0">
                <a:ln>
                  <a:noFill/>
                </a:ln>
                <a:solidFill>
                  <a:srgbClr val="1F497D"/>
                </a:solidFill>
                <a:effectLst/>
                <a:uLnTx/>
                <a:uFillTx/>
                <a:latin typeface="Gotham-Medium" pitchFamily="2" charset="0"/>
                <a:ea typeface="ＭＳ Ｐゴシック" panose="020B0600070205080204" pitchFamily="34" charset="-128"/>
                <a:cs typeface="+mn-cs"/>
              </a:defRPr>
            </a:lvl1pPr>
          </a:lstStyle>
          <a:p>
            <a:pPr lvl="0"/>
            <a:r>
              <a:rPr lang="en-US"/>
              <a:t>Headline of Presentation</a:t>
            </a:r>
          </a:p>
        </p:txBody>
      </p:sp>
      <p:sp>
        <p:nvSpPr>
          <p:cNvPr id="24" name="Text Placeholder 23">
            <a:extLst>
              <a:ext uri="{FF2B5EF4-FFF2-40B4-BE49-F238E27FC236}">
                <a16:creationId xmlns:a16="http://schemas.microsoft.com/office/drawing/2014/main" id="{F72AF650-09F1-425A-9EF8-22D2D3253310}"/>
              </a:ext>
            </a:extLst>
          </p:cNvPr>
          <p:cNvSpPr>
            <a:spLocks noGrp="1"/>
          </p:cNvSpPr>
          <p:nvPr>
            <p:ph type="body" sz="quarter" idx="17" hasCustomPrompt="1"/>
          </p:nvPr>
        </p:nvSpPr>
        <p:spPr>
          <a:xfrm>
            <a:off x="595762" y="1825426"/>
            <a:ext cx="2694692" cy="1173162"/>
          </a:xfrm>
          <a:ln>
            <a:noFill/>
          </a:ln>
        </p:spPr>
        <p:txBody>
          <a:bodyPr/>
          <a:lstStyle>
            <a:lvl1pPr marL="0" indent="0">
              <a:buNone/>
              <a:defRPr lang="en-US" sz="1800" i="1" kern="1200">
                <a:solidFill>
                  <a:schemeClr val="bg1">
                    <a:lumMod val="50000"/>
                  </a:schemeClr>
                </a:solidFill>
                <a:latin typeface="Gotham-MediumItalic" pitchFamily="2" charset="0"/>
                <a:ea typeface="ＭＳ Ｐゴシック" charset="0"/>
                <a:cs typeface="Gotham-Book" charset="0"/>
              </a:defRPr>
            </a:lvl1pPr>
          </a:lstStyle>
          <a:p>
            <a:pPr lvl="0"/>
            <a:r>
              <a:rPr lang="en-US"/>
              <a:t>Subhead of Presentation</a:t>
            </a:r>
          </a:p>
        </p:txBody>
      </p:sp>
    </p:spTree>
    <p:extLst>
      <p:ext uri="{BB962C8B-B14F-4D97-AF65-F5344CB8AC3E}">
        <p14:creationId xmlns:p14="http://schemas.microsoft.com/office/powerpoint/2010/main" val="2705878089"/>
      </p:ext>
    </p:extLst>
  </p:cSld>
  <p:clrMapOvr>
    <a:masterClrMapping/>
  </p:clrMapOvr>
</p:sldLayout>
</file>

<file path=ppt/slideLayouts/slideLayout1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74EB3215-8035-FC4D-AE92-BEAFD926B4A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2CC6108-F6C4-ED4B-BBBF-1854EE282A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D0F60F6-1042-524D-86B0-979A1E8805E5}"/>
              </a:ext>
            </a:extLst>
          </p:cNvPr>
          <p:cNvSpPr>
            <a:spLocks noGrp="1"/>
          </p:cNvSpPr>
          <p:nvPr>
            <p:ph type="sldNum" sz="quarter" idx="12"/>
          </p:nvPr>
        </p:nvSpPr>
        <p:spPr/>
        <p:txBody>
          <a:bodyPr/>
          <a:lstStyle>
            <a:lvl1pPr>
              <a:defRPr/>
            </a:lvl1pPr>
          </a:lstStyle>
          <a:p>
            <a:pPr>
              <a:defRPr/>
            </a:pPr>
            <a:fld id="{334E4751-8D79-7146-A7DC-563E6A4410AC}" type="slidenum">
              <a:rPr lang="en-US" altLang="en-US" smtClean="0"/>
              <a:t>‹#›</a:t>
            </a:fld>
            <a:endParaRPr lang="en-US" altLang="en-US"/>
          </a:p>
        </p:txBody>
      </p:sp>
      <p:grpSp>
        <p:nvGrpSpPr>
          <p:cNvPr id="6" name="Group 5"/>
          <p:cNvGrpSpPr/>
          <p:nvPr/>
        </p:nvGrpSpPr>
        <p:grpSpPr>
          <a:xfrm>
            <a:off x="0" y="6099176"/>
            <a:ext cx="9144000" cy="790575"/>
            <a:chOff x="0" y="6099175"/>
            <a:chExt cx="12192000" cy="790575"/>
          </a:xfrm>
        </p:grpSpPr>
        <p:sp>
          <p:nvSpPr>
            <p:cNvPr id="7" name="Rectangle 6">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8" name="Picture 7">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53985647"/>
      </p:ext>
    </p:extLst>
  </p:cSld>
  <p:clrMapOvr>
    <a:masterClrMapping/>
  </p:clrMapOvr>
</p:sldLayout>
</file>

<file path=ppt/slideLayouts/slideLayout1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4EB3215-8035-FC4D-AE92-BEAFD926B4A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2CC6108-F6C4-ED4B-BBBF-1854EE282A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D0F60F6-1042-524D-86B0-979A1E8805E5}"/>
              </a:ext>
            </a:extLst>
          </p:cNvPr>
          <p:cNvSpPr>
            <a:spLocks noGrp="1"/>
          </p:cNvSpPr>
          <p:nvPr>
            <p:ph type="sldNum" sz="quarter" idx="12"/>
          </p:nvPr>
        </p:nvSpPr>
        <p:spPr/>
        <p:txBody>
          <a:bodyPr/>
          <a:lstStyle>
            <a:lvl1pPr>
              <a:defRPr/>
            </a:lvl1pPr>
          </a:lstStyle>
          <a:p>
            <a:pPr>
              <a:defRPr/>
            </a:pPr>
            <a:fld id="{334E4751-8D79-7146-A7DC-563E6A4410AC}" type="slidenum">
              <a:rPr lang="en-US" altLang="en-US" smtClean="0"/>
              <a:t>‹#›</a:t>
            </a:fld>
            <a:endParaRPr lang="en-US" altLang="en-US"/>
          </a:p>
        </p:txBody>
      </p:sp>
      <p:grpSp>
        <p:nvGrpSpPr>
          <p:cNvPr id="6" name="Group 5"/>
          <p:cNvGrpSpPr/>
          <p:nvPr/>
        </p:nvGrpSpPr>
        <p:grpSpPr>
          <a:xfrm>
            <a:off x="0" y="6099176"/>
            <a:ext cx="9144000" cy="790575"/>
            <a:chOff x="0" y="6099175"/>
            <a:chExt cx="12192000" cy="790575"/>
          </a:xfrm>
        </p:grpSpPr>
        <p:sp>
          <p:nvSpPr>
            <p:cNvPr id="7" name="Rectangle 6">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8" name="Picture 7">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97546978"/>
      </p:ext>
    </p:extLst>
  </p:cSld>
  <p:clrMapOvr>
    <a:masterClrMapping/>
  </p:clrMapOvr>
</p:sldLayout>
</file>

<file path=ppt/slideLayouts/slideLayout1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253921A3-188B-C84D-A6CB-B9CCB7ECEDD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23B8E5A-B4ED-954D-998A-46191D1172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09BC87F-FC49-3E4B-88EF-BE7577BF7B58}"/>
              </a:ext>
            </a:extLst>
          </p:cNvPr>
          <p:cNvSpPr>
            <a:spLocks noGrp="1"/>
          </p:cNvSpPr>
          <p:nvPr>
            <p:ph type="sldNum" sz="quarter" idx="12"/>
          </p:nvPr>
        </p:nvSpPr>
        <p:spPr/>
        <p:txBody>
          <a:bodyPr/>
          <a:lstStyle>
            <a:lvl1pPr>
              <a:defRPr/>
            </a:lvl1pPr>
          </a:lstStyle>
          <a:p>
            <a:pPr>
              <a:defRPr/>
            </a:pPr>
            <a:fld id="{7FC599B8-8684-3A4A-AD63-0358B37CB3F3}" type="slidenum">
              <a:rPr lang="en-US" altLang="en-US" smtClean="0"/>
              <a:t>‹#›</a:t>
            </a:fld>
            <a:endParaRPr lang="en-US" altLang="en-US"/>
          </a:p>
        </p:txBody>
      </p:sp>
      <p:grpSp>
        <p:nvGrpSpPr>
          <p:cNvPr id="8" name="Group 7"/>
          <p:cNvGrpSpPr/>
          <p:nvPr/>
        </p:nvGrpSpPr>
        <p:grpSpPr>
          <a:xfrm>
            <a:off x="0" y="6099176"/>
            <a:ext cx="9144000" cy="790575"/>
            <a:chOff x="0" y="6099175"/>
            <a:chExt cx="12192000" cy="790575"/>
          </a:xfrm>
        </p:grpSpPr>
        <p:sp>
          <p:nvSpPr>
            <p:cNvPr id="9" name="Rectangle 8">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10" name="Picture 9">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71622117"/>
      </p:ext>
    </p:extLst>
  </p:cSld>
  <p:clrMapOvr>
    <a:masterClrMapping/>
  </p:clrMapOvr>
</p:sldLayout>
</file>

<file path=ppt/slideLayouts/slideLayout1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74699A21-FD9F-7149-845B-FA43909BB9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EB905CA-3981-AF4E-B8DA-4EEF1C5F57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830069-E852-4848-A20F-586AE1161FD2}"/>
              </a:ext>
            </a:extLst>
          </p:cNvPr>
          <p:cNvSpPr>
            <a:spLocks noGrp="1"/>
          </p:cNvSpPr>
          <p:nvPr>
            <p:ph type="sldNum" sz="quarter" idx="12"/>
          </p:nvPr>
        </p:nvSpPr>
        <p:spPr/>
        <p:txBody>
          <a:bodyPr/>
          <a:lstStyle>
            <a:lvl1pPr>
              <a:defRPr/>
            </a:lvl1pPr>
          </a:lstStyle>
          <a:p>
            <a:pPr>
              <a:defRPr/>
            </a:pPr>
            <a:fld id="{250B5320-14FF-2F44-9CC0-D771A720CEE0}" type="slidenum">
              <a:rPr lang="en-US" altLang="en-US" smtClean="0"/>
              <a:t>‹#›</a:t>
            </a:fld>
            <a:endParaRPr lang="en-US" altLang="en-US"/>
          </a:p>
        </p:txBody>
      </p:sp>
      <p:grpSp>
        <p:nvGrpSpPr>
          <p:cNvPr id="8" name="Group 7"/>
          <p:cNvGrpSpPr/>
          <p:nvPr/>
        </p:nvGrpSpPr>
        <p:grpSpPr>
          <a:xfrm>
            <a:off x="0" y="6099176"/>
            <a:ext cx="9144000" cy="790575"/>
            <a:chOff x="0" y="6099175"/>
            <a:chExt cx="12192000" cy="790575"/>
          </a:xfrm>
        </p:grpSpPr>
        <p:sp>
          <p:nvSpPr>
            <p:cNvPr id="9" name="Rectangle 8">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10" name="Picture 9">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4823577"/>
      </p:ext>
    </p:extLst>
  </p:cSld>
  <p:clrMapOvr>
    <a:masterClrMapping/>
  </p:clrMapOvr>
</p:sldLayout>
</file>

<file path=ppt/slideLayouts/slideLayout1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0B533-BFD7-9142-996E-83B71EAAA32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CC35DBD-8593-D54A-BF78-D7B9D5C209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CCCD32-8734-934E-ADA4-8CC0944FD148}"/>
              </a:ext>
            </a:extLst>
          </p:cNvPr>
          <p:cNvSpPr>
            <a:spLocks noGrp="1"/>
          </p:cNvSpPr>
          <p:nvPr>
            <p:ph type="sldNum" sz="quarter" idx="12"/>
          </p:nvPr>
        </p:nvSpPr>
        <p:spPr/>
        <p:txBody>
          <a:bodyPr/>
          <a:lstStyle>
            <a:lvl1pPr>
              <a:defRPr/>
            </a:lvl1pPr>
          </a:lstStyle>
          <a:p>
            <a:pPr>
              <a:defRPr/>
            </a:pPr>
            <a:fld id="{FF1E6288-48C3-B04B-A6E5-6A40AD16D51B}" type="slidenum">
              <a:rPr lang="en-US" altLang="en-US" smtClean="0"/>
              <a:t>‹#›</a:t>
            </a:fld>
            <a:endParaRPr lang="en-US" altLang="en-US"/>
          </a:p>
        </p:txBody>
      </p:sp>
      <p:grpSp>
        <p:nvGrpSpPr>
          <p:cNvPr id="7" name="Group 6"/>
          <p:cNvGrpSpPr/>
          <p:nvPr/>
        </p:nvGrpSpPr>
        <p:grpSpPr>
          <a:xfrm>
            <a:off x="0" y="6099176"/>
            <a:ext cx="9144000" cy="790575"/>
            <a:chOff x="0" y="6099175"/>
            <a:chExt cx="12192000" cy="790575"/>
          </a:xfrm>
        </p:grpSpPr>
        <p:sp>
          <p:nvSpPr>
            <p:cNvPr id="8" name="Rectangle 7">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9" name="Picture 8">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3549618"/>
      </p:ext>
    </p:extLst>
  </p:cSld>
  <p:clrMapOvr>
    <a:masterClrMapping/>
  </p:clrMapOvr>
</p:sldLayout>
</file>

<file path=ppt/slideLayouts/slideLayout1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1A8E0-EFC0-024D-977C-9D2B0943673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7C89550-ABAA-2A40-BBB2-27D795D803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6AD8B2-7980-6042-9D81-EDFB635A005B}"/>
              </a:ext>
            </a:extLst>
          </p:cNvPr>
          <p:cNvSpPr>
            <a:spLocks noGrp="1"/>
          </p:cNvSpPr>
          <p:nvPr>
            <p:ph type="sldNum" sz="quarter" idx="12"/>
          </p:nvPr>
        </p:nvSpPr>
        <p:spPr/>
        <p:txBody>
          <a:bodyPr/>
          <a:lstStyle>
            <a:lvl1pPr>
              <a:defRPr/>
            </a:lvl1pPr>
          </a:lstStyle>
          <a:p>
            <a:pPr>
              <a:defRPr/>
            </a:pPr>
            <a:fld id="{E1C99594-5AC2-0945-979F-5BD2DC1EAD36}" type="slidenum">
              <a:rPr lang="en-US" altLang="en-US" smtClean="0"/>
              <a:t>‹#›</a:t>
            </a:fld>
            <a:endParaRPr lang="en-US" altLang="en-US"/>
          </a:p>
        </p:txBody>
      </p:sp>
      <p:grpSp>
        <p:nvGrpSpPr>
          <p:cNvPr id="7" name="Group 6"/>
          <p:cNvGrpSpPr/>
          <p:nvPr/>
        </p:nvGrpSpPr>
        <p:grpSpPr>
          <a:xfrm>
            <a:off x="0" y="6099176"/>
            <a:ext cx="9144000" cy="790575"/>
            <a:chOff x="0" y="6099175"/>
            <a:chExt cx="12192000" cy="790575"/>
          </a:xfrm>
        </p:grpSpPr>
        <p:sp>
          <p:nvSpPr>
            <p:cNvPr id="8" name="Rectangle 7">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9" name="Picture 8">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96226786"/>
      </p:ext>
    </p:extLst>
  </p:cSld>
  <p:clrMapOvr>
    <a:masterClrMapping/>
  </p:clrMapOvr>
</p:sldLayout>
</file>

<file path=ppt/slideLayouts/slideLayout16.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485909"/>
      </p:ext>
    </p:extLst>
  </p:cSld>
  <p:clrMapOvr>
    <a:masterClrMapping/>
  </p:clrMapOvr>
</p:sldLayout>
</file>

<file path=ppt/slideLayouts/slideLayout17.xml><?xml version="1.0" encoding="utf-8"?>
<p:sldLayout xmlns:p14="http://schemas.microsoft.com/office/powerpoint/2010/main"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162800" cy="990600"/>
          </a:xfrm>
        </p:spPr>
        <p:txBody>
          <a:bodyPr/>
          <a:lstStyle/>
          <a:p>
            <a:r>
              <a:rPr lang="en-US"/>
              <a:t>Click to edit Master title style</a:t>
            </a:r>
          </a:p>
        </p:txBody>
      </p:sp>
      <p:sp>
        <p:nvSpPr>
          <p:cNvPr id="3" name="Text Placeholder 2"/>
          <p:cNvSpPr>
            <a:spLocks noGrp="1"/>
          </p:cNvSpPr>
          <p:nvPr>
            <p:ph type="body" sz="half" idx="1"/>
          </p:nvPr>
        </p:nvSpPr>
        <p:spPr>
          <a:xfrm>
            <a:off x="1600200" y="1295400"/>
            <a:ext cx="72390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00200" y="3695700"/>
            <a:ext cx="72390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284799"/>
      </p:ext>
    </p:extLst>
  </p:cSld>
  <p:clrMapOvr>
    <a:masterClrMapping/>
  </p:clrMapOvr>
</p:sldLayout>
</file>

<file path=ppt/slideLayouts/slideLayout18.xml><?xml version="1.0" encoding="utf-8"?>
<p:sldLayout xmlns:p14="http://schemas.microsoft.com/office/powerpoint/2010/main"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162800" cy="990600"/>
          </a:xfrm>
        </p:spPr>
        <p:txBody>
          <a:bodyPr/>
          <a:lstStyle/>
          <a:p>
            <a:r>
              <a:rPr lang="en-US"/>
              <a:t>Click to edit Master title style</a:t>
            </a:r>
          </a:p>
        </p:txBody>
      </p:sp>
      <p:sp>
        <p:nvSpPr>
          <p:cNvPr id="3" name="Text Placeholder 2"/>
          <p:cNvSpPr>
            <a:spLocks noGrp="1"/>
          </p:cNvSpPr>
          <p:nvPr>
            <p:ph type="body" sz="half" idx="1"/>
          </p:nvPr>
        </p:nvSpPr>
        <p:spPr>
          <a:xfrm>
            <a:off x="1600200" y="1295400"/>
            <a:ext cx="35433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295400"/>
            <a:ext cx="35433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971017"/>
      </p:ext>
    </p:extLst>
  </p:cSld>
  <p:clrMapOvr>
    <a:masterClrMapping/>
  </p:clrMapOvr>
</p:sldLayout>
</file>

<file path=ppt/slideLayouts/slideLayout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name="Chapter Headline - Option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1B307A-A7A1-49AF-8E3A-781039F98C25}"/>
              </a:ext>
            </a:extLst>
          </p:cNvPr>
          <p:cNvSpPr/>
          <p:nvPr/>
        </p:nvSpPr>
        <p:spPr>
          <a:xfrm>
            <a:off x="0" y="6099176"/>
            <a:ext cx="9144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11" name="Picture 7">
            <a:extLst>
              <a:ext uri="{FF2B5EF4-FFF2-40B4-BE49-F238E27FC236}">
                <a16:creationId xmlns:a16="http://schemas.microsoft.com/office/drawing/2014/main" id="{733F30A8-47F4-44C2-99F1-A4FE02C65612}"/>
              </a:ext>
            </a:extLst>
          </p:cNvPr>
          <p:cNvPicPr>
            <a:picLocks noChangeAspect="1" noChangeArrowheads="1"/>
          </p:cNvPicPr>
          <p:nvPr/>
        </p:nvPicPr>
        <p:blipFill>
          <a:blip r:embed="rId2"/>
          <a:srcRect/>
          <a:stretch>
            <a:fillRect/>
          </a:stretch>
        </p:blipFill>
        <p:spPr>
          <a:xfrm>
            <a:off x="7052072" y="6289676"/>
            <a:ext cx="1864519"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indoor, table, window, sitting&#10;&#10;Description automatically generated">
            <a:extLst>
              <a:ext uri="{FF2B5EF4-FFF2-40B4-BE49-F238E27FC236}">
                <a16:creationId xmlns:a16="http://schemas.microsoft.com/office/drawing/2014/main" id="{9C52D65A-D74D-4B30-BB62-0DB3BD22350C}"/>
              </a:ext>
            </a:extLst>
          </p:cNvPr>
          <p:cNvPicPr>
            <a:picLocks noChangeAspect="1"/>
          </p:cNvPicPr>
          <p:nvPr/>
        </p:nvPicPr>
        <p:blipFill>
          <a:blip r:embed="rId3">
            <a:alphaModFix amt="10000"/>
          </a:blip>
          <a:srcRect t="-1" b="3085"/>
          <a:stretch>
            <a:fillRect/>
          </a:stretch>
        </p:blipFill>
        <p:spPr>
          <a:xfrm>
            <a:off x="0" y="-12700"/>
            <a:ext cx="9144000" cy="6089754"/>
          </a:xfrm>
          <a:prstGeom prst="rect">
            <a:avLst/>
          </a:prstGeom>
        </p:spPr>
      </p:pic>
      <p:sp>
        <p:nvSpPr>
          <p:cNvPr id="6" name="Rectangle 5">
            <a:extLst>
              <a:ext uri="{FF2B5EF4-FFF2-40B4-BE49-F238E27FC236}">
                <a16:creationId xmlns:a16="http://schemas.microsoft.com/office/drawing/2014/main" id="{CC0C8AEF-EDAB-43E2-B7B9-AD59E27DB598}"/>
              </a:ext>
            </a:extLst>
          </p:cNvPr>
          <p:cNvSpPr/>
          <p:nvPr/>
        </p:nvSpPr>
        <p:spPr>
          <a:xfrm>
            <a:off x="555172" y="411983"/>
            <a:ext cx="8033657" cy="511461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3">
            <a:extLst>
              <a:ext uri="{FF2B5EF4-FFF2-40B4-BE49-F238E27FC236}">
                <a16:creationId xmlns:a16="http://schemas.microsoft.com/office/drawing/2014/main" id="{FA2749AB-D52C-F847-B77E-89B57B93A62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C4396210-18E3-7F4F-A4C7-97DB3C57582D}"/>
              </a:ext>
            </a:extLst>
          </p:cNvPr>
          <p:cNvSpPr>
            <a:spLocks noGrp="1"/>
          </p:cNvSpPr>
          <p:nvPr>
            <p:ph type="ftr" sz="quarter" idx="11"/>
          </p:nvPr>
        </p:nvSpPr>
        <p:spPr/>
        <p:txBody>
          <a:bodyPr/>
          <a:lstStyle>
            <a:lvl1pPr>
              <a:defRPr/>
            </a:lvl1pPr>
          </a:lstStyle>
          <a:p>
            <a:pPr>
              <a:defRPr/>
            </a:pPr>
            <a:endParaRPr lang="en-US"/>
          </a:p>
        </p:txBody>
      </p:sp>
      <p:sp>
        <p:nvSpPr>
          <p:cNvPr id="14" name="Text Placeholder 13">
            <a:extLst>
              <a:ext uri="{FF2B5EF4-FFF2-40B4-BE49-F238E27FC236}">
                <a16:creationId xmlns:a16="http://schemas.microsoft.com/office/drawing/2014/main" id="{B6FD48BA-C76E-4FEE-8F3F-A13C360123E8}"/>
              </a:ext>
            </a:extLst>
          </p:cNvPr>
          <p:cNvSpPr>
            <a:spLocks noGrp="1"/>
          </p:cNvSpPr>
          <p:nvPr>
            <p:ph type="body" sz="quarter" idx="14" hasCustomPrompt="1"/>
          </p:nvPr>
        </p:nvSpPr>
        <p:spPr>
          <a:xfrm>
            <a:off x="877975" y="1238565"/>
            <a:ext cx="3124200" cy="759995"/>
          </a:xfrm>
          <a:ln>
            <a:noFill/>
          </a:ln>
        </p:spPr>
        <p:txBody>
          <a:bodyPr/>
          <a:lstStyle>
            <a:lvl1pPr marL="0" indent="0">
              <a:buNone/>
              <a:defRPr lang="en-US" sz="2700" kern="1200">
                <a:solidFill>
                  <a:srgbClr val="1F497D"/>
                </a:solidFill>
                <a:latin typeface="Gotham-Book" pitchFamily="2" charset="0"/>
                <a:ea typeface="ＭＳ Ｐゴシック" panose="020B0600070205080204" pitchFamily="34" charset="-128"/>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rtl="0" eaLnBrk="1" fontAlgn="base" hangingPunct="1">
              <a:lnSpc>
                <a:spcPct val="100000"/>
              </a:lnSpc>
              <a:spcBef>
                <a:spcPct val="0"/>
              </a:spcBef>
              <a:spcAft>
                <a:spcPct val="0"/>
              </a:spcAft>
              <a:buFontTx/>
              <a:buNone/>
            </a:pPr>
            <a:r>
              <a:rPr lang="en-US"/>
              <a:t>Chapter Headline</a:t>
            </a:r>
          </a:p>
        </p:txBody>
      </p:sp>
      <p:sp>
        <p:nvSpPr>
          <p:cNvPr id="15" name="Slide Number Placeholder 5">
            <a:extLst>
              <a:ext uri="{FF2B5EF4-FFF2-40B4-BE49-F238E27FC236}">
                <a16:creationId xmlns:a16="http://schemas.microsoft.com/office/drawing/2014/main" id="{C6C4BC3F-3606-41FD-B18F-EE10C002CAA5}"/>
              </a:ext>
            </a:extLst>
          </p:cNvPr>
          <p:cNvSpPr>
            <a:spLocks noGrp="1"/>
          </p:cNvSpPr>
          <p:nvPr>
            <p:ph type="sldNum" sz="quarter" idx="12"/>
          </p:nvPr>
        </p:nvSpPr>
        <p:spPr>
          <a:xfrm>
            <a:off x="119513" y="6356351"/>
            <a:ext cx="476250" cy="365125"/>
          </a:xfrm>
        </p:spPr>
        <p:txBody>
          <a:bodyPr/>
          <a:lstStyle>
            <a:lvl1pPr>
              <a:defRPr/>
            </a:lvl1pPr>
          </a:lstStyle>
          <a:p>
            <a:pPr>
              <a:defRPr/>
            </a:pPr>
            <a:fld id="{3828EE62-046A-5F4C-BAB7-1CB5A5F11F6C}" type="slidenum">
              <a:rPr lang="en-US" altLang="en-US" smtClean="0"/>
              <a:t>‹#›</a:t>
            </a:fld>
            <a:endParaRPr lang="en-US" altLang="en-US"/>
          </a:p>
        </p:txBody>
      </p:sp>
    </p:spTree>
    <p:extLst>
      <p:ext uri="{BB962C8B-B14F-4D97-AF65-F5344CB8AC3E}">
        <p14:creationId xmlns:p14="http://schemas.microsoft.com/office/powerpoint/2010/main" val="1405225203"/>
      </p:ext>
    </p:extLst>
  </p:cSld>
  <p:clrMapOvr>
    <a:masterClrMapping/>
  </p:clrMapOvr>
</p:sldLayout>
</file>

<file path=ppt/slideLayouts/slideLayout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name="Chapter Headline -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FFB3F6-2AB5-0F43-9AC4-AD37FA898A7F}"/>
              </a:ext>
            </a:extLst>
          </p:cNvPr>
          <p:cNvSpPr/>
          <p:nvPr/>
        </p:nvSpPr>
        <p:spPr>
          <a:xfrm>
            <a:off x="0" y="6099176"/>
            <a:ext cx="9144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3" name="Picture 7">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7052072" y="6289676"/>
            <a:ext cx="1864519"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indoor, table, window, sitting&#10;&#10;Description automatically generated">
            <a:extLst>
              <a:ext uri="{FF2B5EF4-FFF2-40B4-BE49-F238E27FC236}">
                <a16:creationId xmlns:a16="http://schemas.microsoft.com/office/drawing/2014/main" id="{4D2F7049-ACF2-44A3-8815-3A74F7DCF18C}"/>
              </a:ext>
            </a:extLst>
          </p:cNvPr>
          <p:cNvPicPr>
            <a:picLocks noChangeAspect="1"/>
          </p:cNvPicPr>
          <p:nvPr/>
        </p:nvPicPr>
        <p:blipFill>
          <a:blip r:embed="rId3">
            <a:alphaModFix amt="15000"/>
          </a:blip>
          <a:srcRect l="48626" t="-1" r="32171" b="3085"/>
          <a:stretch>
            <a:fillRect/>
          </a:stretch>
        </p:blipFill>
        <p:spPr>
          <a:xfrm>
            <a:off x="0" y="-12700"/>
            <a:ext cx="1755950" cy="6089754"/>
          </a:xfrm>
          <a:prstGeom prst="rect">
            <a:avLst/>
          </a:prstGeom>
        </p:spPr>
      </p:pic>
      <p:sp>
        <p:nvSpPr>
          <p:cNvPr id="8" name="Date Placeholder 3">
            <a:extLst>
              <a:ext uri="{FF2B5EF4-FFF2-40B4-BE49-F238E27FC236}">
                <a16:creationId xmlns:a16="http://schemas.microsoft.com/office/drawing/2014/main" id="{4888AD51-F306-437A-A1D3-9A834060320D}"/>
              </a:ext>
            </a:extLst>
          </p:cNvPr>
          <p:cNvSpPr>
            <a:spLocks noGrp="1"/>
          </p:cNvSpPr>
          <p:nvPr>
            <p:ph type="dt" sz="half" idx="11"/>
          </p:nvPr>
        </p:nvSpPr>
        <p:spPr>
          <a:xfrm>
            <a:off x="628650" y="6356351"/>
            <a:ext cx="2057400" cy="365125"/>
          </a:xfrm>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225B845B-ABF0-4C8D-8A75-560B1E8A140C}"/>
              </a:ext>
            </a:extLst>
          </p:cNvPr>
          <p:cNvSpPr>
            <a:spLocks noGrp="1"/>
          </p:cNvSpPr>
          <p:nvPr>
            <p:ph type="ftr" sz="quarter" idx="12"/>
          </p:nvPr>
        </p:nvSpPr>
        <p:spPr>
          <a:xfrm>
            <a:off x="3028950" y="6356351"/>
            <a:ext cx="3086100" cy="365125"/>
          </a:xfrm>
        </p:spPr>
        <p:txBody>
          <a:bodyPr/>
          <a:lstStyle>
            <a:lvl1pPr>
              <a:defRPr/>
            </a:lvl1pPr>
          </a:lstStyle>
          <a:p>
            <a:pPr>
              <a:defRPr/>
            </a:pPr>
            <a:endParaRPr lang="en-US"/>
          </a:p>
        </p:txBody>
      </p:sp>
      <p:sp>
        <p:nvSpPr>
          <p:cNvPr id="12" name="Text Placeholder 11">
            <a:extLst>
              <a:ext uri="{FF2B5EF4-FFF2-40B4-BE49-F238E27FC236}">
                <a16:creationId xmlns:a16="http://schemas.microsoft.com/office/drawing/2014/main" id="{10FA606D-F749-455A-923D-C23F985FD826}"/>
              </a:ext>
            </a:extLst>
          </p:cNvPr>
          <p:cNvSpPr>
            <a:spLocks noGrp="1"/>
          </p:cNvSpPr>
          <p:nvPr>
            <p:ph type="body" sz="quarter" idx="14" hasCustomPrompt="1"/>
          </p:nvPr>
        </p:nvSpPr>
        <p:spPr>
          <a:xfrm>
            <a:off x="606672" y="1149613"/>
            <a:ext cx="3124199" cy="726786"/>
          </a:xfrm>
          <a:ln>
            <a:noFill/>
          </a:ln>
        </p:spPr>
        <p:txBody>
          <a:bodyPr/>
          <a:lstStyle>
            <a:lvl1pPr marL="0" indent="0">
              <a:buNone/>
              <a:defRPr lang="en-US" sz="2700" kern="1200">
                <a:solidFill>
                  <a:srgbClr val="1F497D"/>
                </a:solidFill>
                <a:latin typeface="Gotham-Book" pitchFamily="2" charset="0"/>
                <a:ea typeface="ＭＳ Ｐゴシック" panose="020B0600070205080204" pitchFamily="34" charset="-128"/>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Chapter Headline</a:t>
            </a:r>
          </a:p>
        </p:txBody>
      </p:sp>
      <p:sp>
        <p:nvSpPr>
          <p:cNvPr id="13" name="Slide Number Placeholder 5">
            <a:extLst>
              <a:ext uri="{FF2B5EF4-FFF2-40B4-BE49-F238E27FC236}">
                <a16:creationId xmlns:a16="http://schemas.microsoft.com/office/drawing/2014/main" id="{8EE19BB3-46EF-45FC-A5D3-20F340797A1C}"/>
              </a:ext>
            </a:extLst>
          </p:cNvPr>
          <p:cNvSpPr>
            <a:spLocks noGrp="1"/>
          </p:cNvSpPr>
          <p:nvPr>
            <p:ph type="sldNum" sz="quarter" idx="15"/>
          </p:nvPr>
        </p:nvSpPr>
        <p:spPr>
          <a:xfrm>
            <a:off x="119513" y="6356351"/>
            <a:ext cx="476250" cy="365125"/>
          </a:xfrm>
        </p:spPr>
        <p:txBody>
          <a:bodyPr/>
          <a:lstStyle>
            <a:lvl1pPr>
              <a:defRPr/>
            </a:lvl1pPr>
          </a:lstStyle>
          <a:p>
            <a:pPr>
              <a:defRPr/>
            </a:pPr>
            <a:fld id="{3828EE62-046A-5F4C-BAB7-1CB5A5F11F6C}" type="slidenum">
              <a:rPr lang="en-US" altLang="en-US" smtClean="0"/>
              <a:t>‹#›</a:t>
            </a:fld>
            <a:endParaRPr lang="en-US" altLang="en-US"/>
          </a:p>
        </p:txBody>
      </p:sp>
    </p:spTree>
    <p:extLst>
      <p:ext uri="{BB962C8B-B14F-4D97-AF65-F5344CB8AC3E}">
        <p14:creationId xmlns:p14="http://schemas.microsoft.com/office/powerpoint/2010/main" val="3364241836"/>
      </p:ext>
    </p:extLst>
  </p:cSld>
  <p:clrMapOvr>
    <a:masterClrMapping/>
  </p:clrMapOvr>
</p:sldLayout>
</file>

<file path=ppt/slideLayouts/slideLayout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name="Headline and Bullet Poin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C3E37B6-6902-44C2-BD17-94BC38EA63B2}"/>
              </a:ext>
            </a:extLst>
          </p:cNvPr>
          <p:cNvSpPr>
            <a:spLocks noGrp="1"/>
          </p:cNvSpPr>
          <p:nvPr>
            <p:ph type="body" sz="quarter" idx="12" hasCustomPrompt="1"/>
          </p:nvPr>
        </p:nvSpPr>
        <p:spPr>
          <a:xfrm>
            <a:off x="620317" y="2065338"/>
            <a:ext cx="7203281" cy="3851275"/>
          </a:xfrm>
          <a:ln>
            <a:noFill/>
          </a:ln>
        </p:spPr>
        <p:txBody>
          <a:bodyPr/>
          <a:lstStyle>
            <a:lvl1pPr marL="171450" indent="-214313" algn="l" rtl="0" eaLnBrk="1" fontAlgn="base" hangingPunct="1">
              <a:lnSpc>
                <a:spcPct val="120000"/>
              </a:lnSpc>
              <a:spcBef>
                <a:spcPct val="0"/>
              </a:spcBef>
              <a:spcAft>
                <a:spcPct val="0"/>
              </a:spcAft>
              <a:buFont typeface="Wingdings" pitchFamily="2" charset="2"/>
              <a:buChar char="§"/>
              <a:defRPr lang="en-US" sz="1350" kern="1200" smtClean="0">
                <a:solidFill>
                  <a:schemeClr val="tx1"/>
                </a:solidFill>
                <a:latin typeface="Gotham-Book" pitchFamily="2" charset="0"/>
                <a:ea typeface="ＭＳ Ｐゴシック" panose="020B0600070205080204" pitchFamily="34" charset="-128"/>
                <a:cs typeface="+mn-cs"/>
              </a:defRPr>
            </a:lvl1pPr>
            <a:lvl2pPr marL="600075" indent="-257175">
              <a:buNone/>
              <a:defRPr lang="en-US" sz="1350" kern="1200" smtClean="0">
                <a:solidFill>
                  <a:schemeClr val="tx1"/>
                </a:solidFill>
                <a:latin typeface="Gotham-Book" pitchFamily="2" charset="0"/>
                <a:ea typeface="ＭＳ Ｐゴシック" panose="020B0600070205080204" pitchFamily="34" charset="-128"/>
                <a:cs typeface="+mn-cs"/>
              </a:defRPr>
            </a:lvl2pPr>
          </a:lstStyle>
          <a:p>
            <a:pPr marL="171450" lvl="0" indent="-214313" algn="l" rtl="0" eaLnBrk="1" fontAlgn="base" hangingPunct="1">
              <a:lnSpc>
                <a:spcPct val="120000"/>
              </a:lnSpc>
              <a:spcBef>
                <a:spcPct val="0"/>
              </a:spcBef>
              <a:spcAft>
                <a:spcPct val="0"/>
              </a:spcAft>
              <a:buFont typeface="Wingdings" pitchFamily="2" charset="2"/>
              <a:buChar char="§"/>
            </a:pPr>
            <a:r>
              <a:rPr lang="en-US"/>
              <a:t>Content for page</a:t>
            </a:r>
          </a:p>
          <a:p>
            <a:pPr marL="171450" lvl="0" indent="-214313" algn="l" rtl="0" eaLnBrk="1" fontAlgn="base" hangingPunct="1">
              <a:lnSpc>
                <a:spcPct val="120000"/>
              </a:lnSpc>
              <a:spcBef>
                <a:spcPct val="0"/>
              </a:spcBef>
              <a:spcAft>
                <a:spcPct val="0"/>
              </a:spcAft>
              <a:buFont typeface="Wingdings" pitchFamily="2" charset="2"/>
              <a:buChar char="§"/>
            </a:pPr>
            <a:endParaRPr lang="en-US"/>
          </a:p>
          <a:p>
            <a:pPr marL="171450" lvl="0" indent="-214313" algn="l" rtl="0" eaLnBrk="1" fontAlgn="base" hangingPunct="1">
              <a:lnSpc>
                <a:spcPct val="120000"/>
              </a:lnSpc>
              <a:spcBef>
                <a:spcPct val="0"/>
              </a:spcBef>
              <a:spcAft>
                <a:spcPct val="0"/>
              </a:spcAft>
              <a:buFont typeface="Wingdings" pitchFamily="2" charset="2"/>
              <a:buChar char="§"/>
            </a:pPr>
            <a:r>
              <a:rPr lang="en-US"/>
              <a:t>Content for page</a:t>
            </a:r>
          </a:p>
          <a:p>
            <a:pPr marL="557213" lvl="1" indent="-214313" algn="l" rtl="0" eaLnBrk="1" fontAlgn="base" hangingPunct="1">
              <a:lnSpc>
                <a:spcPct val="120000"/>
              </a:lnSpc>
              <a:spcBef>
                <a:spcPct val="0"/>
              </a:spcBef>
              <a:spcAft>
                <a:spcPct val="0"/>
              </a:spcAft>
              <a:buFont typeface="Wingdings" pitchFamily="2" charset="2"/>
              <a:buChar char="§"/>
            </a:pPr>
            <a:r>
              <a:rPr lang="en-US"/>
              <a:t>Sub content</a:t>
            </a:r>
          </a:p>
          <a:p>
            <a:pPr lvl="1"/>
            <a:endParaRPr lang="en-US"/>
          </a:p>
        </p:txBody>
      </p:sp>
      <p:sp>
        <p:nvSpPr>
          <p:cNvPr id="18" name="Text Placeholder 17">
            <a:extLst>
              <a:ext uri="{FF2B5EF4-FFF2-40B4-BE49-F238E27FC236}">
                <a16:creationId xmlns:a16="http://schemas.microsoft.com/office/drawing/2014/main" id="{2017D329-EF03-4EC2-BFF4-A035805D80A7}"/>
              </a:ext>
            </a:extLst>
          </p:cNvPr>
          <p:cNvSpPr>
            <a:spLocks noGrp="1"/>
          </p:cNvSpPr>
          <p:nvPr>
            <p:ph type="body" sz="quarter" idx="11" hasCustomPrompt="1"/>
          </p:nvPr>
        </p:nvSpPr>
        <p:spPr>
          <a:xfrm>
            <a:off x="620317" y="1447801"/>
            <a:ext cx="7203281" cy="461963"/>
          </a:xfrm>
          <a:ln>
            <a:noFill/>
          </a:ln>
        </p:spPr>
        <p:txBody>
          <a:bodyPr/>
          <a:lstStyle>
            <a:lvl1pPr marL="0" indent="0" algn="l" rtl="0" eaLnBrk="1" fontAlgn="base" hangingPunct="1">
              <a:lnSpc>
                <a:spcPct val="100000"/>
              </a:lnSpc>
              <a:spcBef>
                <a:spcPct val="0"/>
              </a:spcBef>
              <a:spcAft>
                <a:spcPct val="0"/>
              </a:spcAft>
              <a:buFontTx/>
              <a:buNone/>
              <a:defRPr lang="en-US" sz="1800" kern="1200">
                <a:solidFill>
                  <a:srgbClr val="7F7F7F"/>
                </a:solidFill>
                <a:latin typeface="Gotham-Book" pitchFamily="2" charset="0"/>
                <a:ea typeface="ＭＳ Ｐゴシック" panose="020B0600070205080204" pitchFamily="34" charset="-128"/>
                <a:cs typeface="+mn-cs"/>
              </a:defRPr>
            </a:lvl1pPr>
          </a:lstStyle>
          <a:p>
            <a:pPr lvl="0"/>
            <a:r>
              <a:rPr lang="en-US"/>
              <a:t>Page Subhead</a:t>
            </a:r>
          </a:p>
        </p:txBody>
      </p:sp>
      <p:sp>
        <p:nvSpPr>
          <p:cNvPr id="2" name="Rectangle 1">
            <a:extLst>
              <a:ext uri="{FF2B5EF4-FFF2-40B4-BE49-F238E27FC236}">
                <a16:creationId xmlns:a16="http://schemas.microsoft.com/office/drawing/2014/main" id="{76FFB3F6-2AB5-0F43-9AC4-AD37FA898A7F}"/>
              </a:ext>
            </a:extLst>
          </p:cNvPr>
          <p:cNvSpPr/>
          <p:nvPr/>
        </p:nvSpPr>
        <p:spPr>
          <a:xfrm>
            <a:off x="0" y="6099176"/>
            <a:ext cx="9144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3" name="Picture 7">
            <a:extLst>
              <a:ext uri="{FF2B5EF4-FFF2-40B4-BE49-F238E27FC236}">
                <a16:creationId xmlns:a16="http://schemas.microsoft.com/office/drawing/2014/main" id="{0568B1D5-612F-D04C-9826-03B084F062BF}"/>
              </a:ext>
            </a:extLst>
          </p:cNvPr>
          <p:cNvPicPr>
            <a:picLocks noChangeAspect="1" noChangeArrowheads="1"/>
          </p:cNvPicPr>
          <p:nvPr/>
        </p:nvPicPr>
        <p:blipFill>
          <a:blip r:embed="rId3"/>
          <a:srcRect/>
          <a:stretch>
            <a:fillRect/>
          </a:stretch>
        </p:blipFill>
        <p:spPr>
          <a:xfrm>
            <a:off x="7052072" y="6289676"/>
            <a:ext cx="1864519"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13F9BF5A-8153-4DCA-AE0C-E32E824E8937}"/>
              </a:ext>
            </a:extLst>
          </p:cNvPr>
          <p:cNvSpPr>
            <a:spLocks noGrp="1"/>
          </p:cNvSpPr>
          <p:nvPr>
            <p:ph type="body" sz="quarter" idx="13" hasCustomPrompt="1"/>
          </p:nvPr>
        </p:nvSpPr>
        <p:spPr>
          <a:xfrm>
            <a:off x="620317" y="789131"/>
            <a:ext cx="7203281" cy="584200"/>
          </a:xfrm>
          <a:ln>
            <a:noFill/>
          </a:ln>
        </p:spPr>
        <p:txBody>
          <a:bodyPr/>
          <a:lstStyle>
            <a:lvl1pPr marL="0" indent="0">
              <a:buNone/>
              <a:defRPr lang="en-US" sz="2100" kern="1200">
                <a:solidFill>
                  <a:srgbClr val="1F497D"/>
                </a:solidFill>
                <a:latin typeface="Gotham-Book" pitchFamily="2" charset="0"/>
                <a:ea typeface="ＭＳ Ｐゴシック" charset="0"/>
                <a:cs typeface="ＭＳ Ｐゴシック"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Page Headline</a:t>
            </a:r>
          </a:p>
        </p:txBody>
      </p:sp>
      <p:sp>
        <p:nvSpPr>
          <p:cNvPr id="24" name="Date Placeholder 3">
            <a:extLst>
              <a:ext uri="{FF2B5EF4-FFF2-40B4-BE49-F238E27FC236}">
                <a16:creationId xmlns:a16="http://schemas.microsoft.com/office/drawing/2014/main" id="{E302194F-24AE-402C-B070-6B5C108B60AC}"/>
              </a:ext>
            </a:extLst>
          </p:cNvPr>
          <p:cNvSpPr>
            <a:spLocks noGrp="1"/>
          </p:cNvSpPr>
          <p:nvPr>
            <p:ph type="dt" sz="half" idx="14"/>
          </p:nvPr>
        </p:nvSpPr>
        <p:spPr>
          <a:xfrm>
            <a:off x="628650" y="6356351"/>
            <a:ext cx="2057400" cy="365125"/>
          </a:xfrm>
        </p:spPr>
        <p:txBody>
          <a:bodyPr/>
          <a:lstStyle>
            <a:lvl1pPr>
              <a:defRPr/>
            </a:lvl1pPr>
          </a:lstStyle>
          <a:p>
            <a:pPr>
              <a:defRPr/>
            </a:pPr>
            <a:endParaRPr lang="en-US"/>
          </a:p>
        </p:txBody>
      </p:sp>
      <p:sp>
        <p:nvSpPr>
          <p:cNvPr id="25" name="Footer Placeholder 4">
            <a:extLst>
              <a:ext uri="{FF2B5EF4-FFF2-40B4-BE49-F238E27FC236}">
                <a16:creationId xmlns:a16="http://schemas.microsoft.com/office/drawing/2014/main" id="{A0A30C7A-4B6C-4945-9151-AEAED9FF4F81}"/>
              </a:ext>
            </a:extLst>
          </p:cNvPr>
          <p:cNvSpPr>
            <a:spLocks noGrp="1"/>
          </p:cNvSpPr>
          <p:nvPr>
            <p:ph type="ftr" sz="quarter" idx="15"/>
          </p:nvPr>
        </p:nvSpPr>
        <p:spPr>
          <a:xfrm>
            <a:off x="3028950" y="6356351"/>
            <a:ext cx="3086100" cy="365125"/>
          </a:xfrm>
        </p:spPr>
        <p:txBody>
          <a:bodyPr/>
          <a:lstStyle>
            <a:lvl1pPr>
              <a:defRPr/>
            </a:lvl1pPr>
          </a:lstStyle>
          <a:p>
            <a:pPr>
              <a:defRPr/>
            </a:pPr>
            <a:endParaRPr lang="en-US"/>
          </a:p>
        </p:txBody>
      </p:sp>
      <p:sp>
        <p:nvSpPr>
          <p:cNvPr id="27" name="Slide Number Placeholder 5">
            <a:extLst>
              <a:ext uri="{FF2B5EF4-FFF2-40B4-BE49-F238E27FC236}">
                <a16:creationId xmlns:a16="http://schemas.microsoft.com/office/drawing/2014/main" id="{255DE98B-AC8D-493F-BA43-EBE7F5850E93}"/>
              </a:ext>
            </a:extLst>
          </p:cNvPr>
          <p:cNvSpPr>
            <a:spLocks noGrp="1"/>
          </p:cNvSpPr>
          <p:nvPr>
            <p:ph type="sldNum" sz="quarter" idx="16"/>
          </p:nvPr>
        </p:nvSpPr>
        <p:spPr>
          <a:xfrm>
            <a:off x="119513" y="6356351"/>
            <a:ext cx="476250" cy="365125"/>
          </a:xfrm>
        </p:spPr>
        <p:txBody>
          <a:bodyPr/>
          <a:lstStyle>
            <a:lvl1pPr>
              <a:defRPr/>
            </a:lvl1pPr>
          </a:lstStyle>
          <a:p>
            <a:pPr>
              <a:defRPr/>
            </a:pPr>
            <a:fld id="{3828EE62-046A-5F4C-BAB7-1CB5A5F11F6C}" type="slidenum">
              <a:rPr lang="en-US" altLang="en-US" smtClean="0"/>
              <a:t>‹#›</a:t>
            </a:fld>
            <a:endParaRPr lang="en-US" altLang="en-US"/>
          </a:p>
        </p:txBody>
      </p:sp>
    </p:spTree>
    <p:extLst>
      <p:ext uri="{BB962C8B-B14F-4D97-AF65-F5344CB8AC3E}">
        <p14:creationId xmlns:p14="http://schemas.microsoft.com/office/powerpoint/2010/main" val="115249455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 preserve="1">
  <p:cSld name="Headline and Bullet Point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0FE9B-D401-D84F-A0F7-438B6CA89D4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DE6900C-32E0-E84A-85D9-87C594F6E6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07CAF0-5E61-994B-B9BC-7E97E9531178}"/>
              </a:ext>
            </a:extLst>
          </p:cNvPr>
          <p:cNvSpPr>
            <a:spLocks noGrp="1"/>
          </p:cNvSpPr>
          <p:nvPr>
            <p:ph type="sldNum" sz="quarter" idx="12"/>
          </p:nvPr>
        </p:nvSpPr>
        <p:spPr/>
        <p:txBody>
          <a:bodyPr/>
          <a:lstStyle>
            <a:lvl1pPr>
              <a:defRPr/>
            </a:lvl1pPr>
          </a:lstStyle>
          <a:p>
            <a:pPr>
              <a:defRPr/>
            </a:pPr>
            <a:fld id="{284F7E92-CCE5-6643-9340-FFF4C094BF4D}" type="slidenum">
              <a:rPr lang="en-US" altLang="en-US" smtClean="0"/>
              <a:t>‹#›</a:t>
            </a:fld>
            <a:endParaRPr lang="en-US" altLang="en-US"/>
          </a:p>
        </p:txBody>
      </p:sp>
      <p:grpSp>
        <p:nvGrpSpPr>
          <p:cNvPr id="9" name="Group 8"/>
          <p:cNvGrpSpPr/>
          <p:nvPr/>
        </p:nvGrpSpPr>
        <p:grpSpPr>
          <a:xfrm>
            <a:off x="0" y="6099176"/>
            <a:ext cx="9144000" cy="790575"/>
            <a:chOff x="0" y="6099175"/>
            <a:chExt cx="12192000" cy="790575"/>
          </a:xfrm>
        </p:grpSpPr>
        <p:sp>
          <p:nvSpPr>
            <p:cNvPr id="7" name="Rectangle 6">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8" name="Picture 7">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264210"/>
      </p:ext>
    </p:extLst>
  </p:cSld>
  <p:clrMapOvr>
    <a:masterClrMapping/>
  </p:clrMapOvr>
</p:sldLayout>
</file>

<file path=ppt/slideLayouts/slideLayout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secHead" preserve="1">
  <p:cSld name=" Title Option 2">
    <p:spTree>
      <p:nvGrpSpPr>
        <p:cNvPr id="1" name=""/>
        <p:cNvGrpSpPr/>
        <p:nvPr/>
      </p:nvGrpSpPr>
      <p:grpSpPr>
        <a:xfrm>
          <a:off x="0" y="0"/>
          <a:ext cx="0" cy="0"/>
          <a:chOff x="0" y="0"/>
          <a:chExt cx="0" cy="0"/>
        </a:xfrm>
      </p:grpSpPr>
      <p:grpSp>
        <p:nvGrpSpPr>
          <p:cNvPr id="8" name="Group 7"/>
          <p:cNvGrpSpPr/>
          <p:nvPr/>
        </p:nvGrpSpPr>
        <p:grpSpPr>
          <a:xfrm>
            <a:off x="0" y="6099176"/>
            <a:ext cx="9144000" cy="790575"/>
            <a:chOff x="0" y="6099175"/>
            <a:chExt cx="12192000" cy="790575"/>
          </a:xfrm>
        </p:grpSpPr>
        <p:sp>
          <p:nvSpPr>
            <p:cNvPr id="9" name="Rectangle 8">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10" name="Picture 9">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FE1BD8-D71B-7347-9A7E-12A4DDECB03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ED18522-A73E-2C4A-A8B0-E1A9A60FB0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DD789F-1DD3-0A45-9C2E-5945A83D8CCC}"/>
              </a:ext>
            </a:extLst>
          </p:cNvPr>
          <p:cNvSpPr>
            <a:spLocks noGrp="1"/>
          </p:cNvSpPr>
          <p:nvPr>
            <p:ph type="sldNum" sz="quarter" idx="12"/>
          </p:nvPr>
        </p:nvSpPr>
        <p:spPr/>
        <p:txBody>
          <a:bodyPr/>
          <a:lstStyle>
            <a:lvl1pPr>
              <a:defRPr/>
            </a:lvl1pPr>
          </a:lstStyle>
          <a:p>
            <a:pPr>
              <a:defRPr/>
            </a:pPr>
            <a:fld id="{33D09E78-1D0B-834F-90FD-679B2D1D78BA}" type="slidenum">
              <a:rPr lang="en-US" altLang="en-US" smtClean="0"/>
              <a:t>‹#›</a:t>
            </a:fld>
            <a:endParaRPr lang="en-US" altLang="en-US"/>
          </a:p>
        </p:txBody>
      </p:sp>
    </p:spTree>
    <p:extLst>
      <p:ext uri="{BB962C8B-B14F-4D97-AF65-F5344CB8AC3E}">
        <p14:creationId xmlns:p14="http://schemas.microsoft.com/office/powerpoint/2010/main" val="3090363612"/>
      </p:ext>
    </p:extLst>
  </p:cSld>
  <p:clrMapOvr>
    <a:masterClrMapping/>
  </p:clrMapOvr>
</p:sldLayout>
</file>

<file path=ppt/slideLayouts/slideLayout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kumimoji="0" lang="en-US" sz="2700" b="0" i="0" u="none" strike="noStrike" kern="1200" cap="none" spc="0" normalizeH="0" baseline="0">
                <a:ln>
                  <a:noFill/>
                </a:ln>
                <a:solidFill>
                  <a:srgbClr val="1F497D"/>
                </a:solidFill>
                <a:effectLst/>
                <a:uLnTx/>
                <a:uFillTx/>
                <a:latin typeface="Gotham-Medium" pitchFamily="2" charset="0"/>
                <a:ea typeface="ＭＳ Ｐゴシック" panose="020B0600070205080204" pitchFamily="34" charset="-128"/>
                <a:cs typeface="+mn-cs"/>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E8E8D2-B127-0444-B1F0-9E4129BE2C0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253AB6C-49FE-0443-A927-F8EE059469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50216C-27E5-4B4F-A99C-85A620B8600B}"/>
              </a:ext>
            </a:extLst>
          </p:cNvPr>
          <p:cNvSpPr>
            <a:spLocks noGrp="1"/>
          </p:cNvSpPr>
          <p:nvPr>
            <p:ph type="sldNum" sz="quarter" idx="12"/>
          </p:nvPr>
        </p:nvSpPr>
        <p:spPr/>
        <p:txBody>
          <a:bodyPr/>
          <a:lstStyle>
            <a:lvl1pPr>
              <a:defRPr/>
            </a:lvl1pPr>
          </a:lstStyle>
          <a:p>
            <a:pPr>
              <a:defRPr/>
            </a:pPr>
            <a:fld id="{2EEB4350-E688-E14F-9DAE-EB184AFD6DED}" type="slidenum">
              <a:rPr lang="en-US" altLang="en-US" smtClean="0"/>
              <a:t>‹#›</a:t>
            </a:fld>
            <a:endParaRPr lang="en-US" altLang="en-US"/>
          </a:p>
        </p:txBody>
      </p:sp>
      <p:grpSp>
        <p:nvGrpSpPr>
          <p:cNvPr id="8" name="Group 7"/>
          <p:cNvGrpSpPr/>
          <p:nvPr/>
        </p:nvGrpSpPr>
        <p:grpSpPr>
          <a:xfrm>
            <a:off x="0" y="6099176"/>
            <a:ext cx="9144000" cy="790575"/>
            <a:chOff x="0" y="6099175"/>
            <a:chExt cx="12192000" cy="790575"/>
          </a:xfrm>
        </p:grpSpPr>
        <p:sp>
          <p:nvSpPr>
            <p:cNvPr id="9" name="Rectangle 8">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10" name="Picture 9">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6644187"/>
      </p:ext>
    </p:extLst>
  </p:cSld>
  <p:clrMapOvr>
    <a:masterClrMapping/>
  </p:clrMapOvr>
</p:sldLayout>
</file>

<file path=ppt/slideLayouts/slideLayout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6099176"/>
            <a:ext cx="9144000" cy="790575"/>
            <a:chOff x="0" y="6099175"/>
            <a:chExt cx="12192000" cy="790575"/>
          </a:xfrm>
        </p:grpSpPr>
        <p:sp>
          <p:nvSpPr>
            <p:cNvPr id="11" name="Rectangle 10">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12" name="Picture 11">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0A126C1-04E4-F949-8919-FC6E1D7DE42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5AF17E9-055B-944C-BC6F-397226864A6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7ECF8B7-5E64-7C47-BA7B-D01171BD89E0}"/>
              </a:ext>
            </a:extLst>
          </p:cNvPr>
          <p:cNvSpPr>
            <a:spLocks noGrp="1"/>
          </p:cNvSpPr>
          <p:nvPr>
            <p:ph type="sldNum" sz="quarter" idx="12"/>
          </p:nvPr>
        </p:nvSpPr>
        <p:spPr/>
        <p:txBody>
          <a:bodyPr/>
          <a:lstStyle>
            <a:lvl1pPr>
              <a:defRPr/>
            </a:lvl1pPr>
          </a:lstStyle>
          <a:p>
            <a:pPr>
              <a:defRPr/>
            </a:pPr>
            <a:fld id="{F9BC7BBC-6304-7B42-8CAD-A3ADFE80059A}" type="slidenum">
              <a:rPr lang="en-US" altLang="en-US" smtClean="0"/>
              <a:t>‹#›</a:t>
            </a:fld>
            <a:endParaRPr lang="en-US" altLang="en-US"/>
          </a:p>
        </p:txBody>
      </p:sp>
    </p:spTree>
    <p:extLst>
      <p:ext uri="{BB962C8B-B14F-4D97-AF65-F5344CB8AC3E}">
        <p14:creationId xmlns:p14="http://schemas.microsoft.com/office/powerpoint/2010/main" val="3343689311"/>
      </p:ext>
    </p:extLst>
  </p:cSld>
  <p:clrMapOvr>
    <a:masterClrMapping/>
  </p:clrMapOvr>
</p:sldLayout>
</file>

<file path=ppt/slideLayouts/slideLayout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name="Blank with object insert">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74EB3215-8035-FC4D-AE92-BEAFD926B4A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2CC6108-F6C4-ED4B-BBBF-1854EE282A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D0F60F6-1042-524D-86B0-979A1E8805E5}"/>
              </a:ext>
            </a:extLst>
          </p:cNvPr>
          <p:cNvSpPr>
            <a:spLocks noGrp="1"/>
          </p:cNvSpPr>
          <p:nvPr>
            <p:ph type="sldNum" sz="quarter" idx="12"/>
          </p:nvPr>
        </p:nvSpPr>
        <p:spPr/>
        <p:txBody>
          <a:bodyPr/>
          <a:lstStyle>
            <a:lvl1pPr>
              <a:defRPr/>
            </a:lvl1pPr>
          </a:lstStyle>
          <a:p>
            <a:pPr>
              <a:defRPr/>
            </a:pPr>
            <a:fld id="{334E4751-8D79-7146-A7DC-563E6A4410AC}" type="slidenum">
              <a:rPr lang="en-US" altLang="en-US" smtClean="0"/>
              <a:t>‹#›</a:t>
            </a:fld>
            <a:endParaRPr lang="en-US" altLang="en-US"/>
          </a:p>
        </p:txBody>
      </p:sp>
      <p:grpSp>
        <p:nvGrpSpPr>
          <p:cNvPr id="6" name="Group 5"/>
          <p:cNvGrpSpPr/>
          <p:nvPr/>
        </p:nvGrpSpPr>
        <p:grpSpPr>
          <a:xfrm>
            <a:off x="0" y="6099176"/>
            <a:ext cx="9144000" cy="790575"/>
            <a:chOff x="0" y="6099175"/>
            <a:chExt cx="12192000" cy="790575"/>
          </a:xfrm>
        </p:grpSpPr>
        <p:sp>
          <p:nvSpPr>
            <p:cNvPr id="7" name="Rectangle 6">
              <a:extLst>
                <a:ext uri="{FF2B5EF4-FFF2-40B4-BE49-F238E27FC236}">
                  <a16:creationId xmlns:a16="http://schemas.microsoft.com/office/drawing/2014/main" id="{AE5FC2AF-4390-436C-A4B5-A9B21320039F}"/>
                </a:ext>
              </a:extLst>
            </p:cNvPr>
            <p:cNvSpPr/>
            <p:nvPr/>
          </p:nvSpPr>
          <p:spPr>
            <a:xfrm>
              <a:off x="0" y="6099175"/>
              <a:ext cx="12192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pic>
          <p:nvPicPr>
            <p:cNvPr id="8" name="Picture 7">
              <a:extLst>
                <a:ext uri="{FF2B5EF4-FFF2-40B4-BE49-F238E27FC236}">
                  <a16:creationId xmlns:a16="http://schemas.microsoft.com/office/drawing/2014/main" id="{0568B1D5-612F-D04C-9826-03B084F062BF}"/>
                </a:ext>
              </a:extLst>
            </p:cNvPr>
            <p:cNvPicPr>
              <a:picLocks noChangeAspect="1" noChangeArrowheads="1"/>
            </p:cNvPicPr>
            <p:nvPr/>
          </p:nvPicPr>
          <p:blipFill>
            <a:blip r:embed="rId2"/>
            <a:srcRect/>
            <a:stretch>
              <a:fillRect/>
            </a:stretch>
          </p:blipFill>
          <p:spPr>
            <a:xfrm>
              <a:off x="9402763" y="6289675"/>
              <a:ext cx="2486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2"/>
          <p:cNvSpPr>
            <a:spLocks noGrp="1"/>
          </p:cNvSpPr>
          <p:nvPr>
            <p:ph idx="1"/>
          </p:nvPr>
        </p:nvSpPr>
        <p:spPr>
          <a:xfrm>
            <a:off x="2054358" y="637471"/>
            <a:ext cx="4629150" cy="4873625"/>
          </a:xfrm>
        </p:spPr>
        <p:txBody>
          <a:bodyPr/>
          <a:lstStyle>
            <a:lvl1pPr marL="0" indent="0">
              <a:buNone/>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p:txBody>
      </p:sp>
    </p:spTree>
    <p:extLst>
      <p:ext uri="{BB962C8B-B14F-4D97-AF65-F5344CB8AC3E}">
        <p14:creationId xmlns:p14="http://schemas.microsoft.com/office/powerpoint/2010/main" val="914473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FC2AF-4390-436C-A4B5-A9B21320039F}"/>
              </a:ext>
            </a:extLst>
          </p:cNvPr>
          <p:cNvSpPr/>
          <p:nvPr/>
        </p:nvSpPr>
        <p:spPr>
          <a:xfrm>
            <a:off x="0" y="6099176"/>
            <a:ext cx="9144000" cy="790575"/>
          </a:xfrm>
          <a:prstGeom prst="rect">
            <a:avLst/>
          </a:prstGeom>
          <a:solidFill>
            <a:srgbClr val="0A4B9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lumMod val="75000"/>
                </a:schemeClr>
              </a:solidFill>
            </a:endParaRPr>
          </a:p>
        </p:txBody>
      </p:sp>
      <p:sp>
        <p:nvSpPr>
          <p:cNvPr id="1026" name="Title Placeholder 1">
            <a:extLst>
              <a:ext uri="{FF2B5EF4-FFF2-40B4-BE49-F238E27FC236}">
                <a16:creationId xmlns:a16="http://schemas.microsoft.com/office/drawing/2014/main" id="{DA566834-EA5B-0349-83AA-74D879E2D339}"/>
              </a:ext>
            </a:extLst>
          </p:cNvPr>
          <p:cNvSpPr>
            <a:spLocks noGrp="1"/>
          </p:cNvSpPr>
          <p:nvPr>
            <p:ph type="title"/>
          </p:nvPr>
        </p:nvSpPr>
        <p:spPr>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A01EDD3-22F9-7D44-9788-337F2A08761D}"/>
              </a:ext>
            </a:extLst>
          </p:cNvPr>
          <p:cNvSpPr>
            <a:spLocks noGrp="1"/>
          </p:cNvSpPr>
          <p:nvPr>
            <p:ph type="body" idx="1"/>
          </p:nvPr>
        </p:nvSpPr>
        <p:spPr>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6782C4-EBBD-DF4A-8063-A13D0D35840C}"/>
              </a:ext>
            </a:extLst>
          </p:cNvPr>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charset="0"/>
                <a:ea typeface="ＭＳ Ｐゴシック" charset="0"/>
                <a:cs typeface="+mn-cs"/>
              </a:defRPr>
            </a:lvl1pPr>
          </a:lstStyle>
          <a:p>
            <a:pPr>
              <a:defRPr/>
            </a:pPr>
            <a:endParaRPr lang="en-US"/>
          </a:p>
        </p:txBody>
      </p:sp>
      <p:sp>
        <p:nvSpPr>
          <p:cNvPr id="5" name="Footer Placeholder 4">
            <a:extLst>
              <a:ext uri="{FF2B5EF4-FFF2-40B4-BE49-F238E27FC236}">
                <a16:creationId xmlns:a16="http://schemas.microsoft.com/office/drawing/2014/main" id="{F8F71746-9CEF-E247-BDCF-4880319AB84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ct val="0"/>
              </a:spcBef>
              <a:spcAft>
                <a:spcPct val="0"/>
              </a:spcAft>
              <a:defRPr sz="9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6983429-8CA1-094E-A9DE-D9550E35083F}"/>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2E3470C3-A4CC-4F49-894A-A699A007DECD}" type="slidenum">
              <a:rPr lang="en-US" altLang="en-US"/>
              <a:t>‹#›</a:t>
            </a:fld>
            <a:endParaRPr lang="en-US" altLang="en-US"/>
          </a:p>
        </p:txBody>
      </p:sp>
      <p:pic>
        <p:nvPicPr>
          <p:cNvPr id="9" name="Picture 7">
            <a:extLst>
              <a:ext uri="{FF2B5EF4-FFF2-40B4-BE49-F238E27FC236}">
                <a16:creationId xmlns:a16="http://schemas.microsoft.com/office/drawing/2014/main" id="{0F334D31-AC81-4EA3-9B1B-58D25A33ECDD}"/>
              </a:ext>
            </a:extLst>
          </p:cNvPr>
          <p:cNvPicPr>
            <a:picLocks noChangeAspect="1" noChangeArrowheads="1"/>
          </p:cNvPicPr>
          <p:nvPr/>
        </p:nvPicPr>
        <p:blipFill>
          <a:blip r:embed="rId20"/>
          <a:srcRect/>
          <a:stretch>
            <a:fillRect/>
          </a:stretch>
        </p:blipFill>
        <p:spPr>
          <a:xfrm>
            <a:off x="7052072" y="6289676"/>
            <a:ext cx="1864519"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indoor, table, window, sitting&#10;&#10;Description automatically generated">
            <a:extLst>
              <a:ext uri="{FF2B5EF4-FFF2-40B4-BE49-F238E27FC236}">
                <a16:creationId xmlns:a16="http://schemas.microsoft.com/office/drawing/2014/main" id="{7D8E6927-A707-4F64-8273-2E44F53204D6}"/>
              </a:ext>
            </a:extLst>
          </p:cNvPr>
          <p:cNvPicPr>
            <a:picLocks noChangeAspect="1"/>
          </p:cNvPicPr>
          <p:nvPr/>
        </p:nvPicPr>
        <p:blipFill>
          <a:blip r:embed="rId21">
            <a:alphaModFix amt="10000"/>
          </a:blip>
          <a:srcRect t="-1" b="3085"/>
          <a:stretch>
            <a:fillRect/>
          </a:stretch>
        </p:blipFill>
        <p:spPr>
          <a:xfrm>
            <a:off x="0" y="-12700"/>
            <a:ext cx="9144000" cy="6089754"/>
          </a:xfrm>
          <a:prstGeom prst="rect">
            <a:avLst/>
          </a:prstGeom>
        </p:spPr>
      </p:pic>
    </p:spTree>
    <p:extLst>
      <p:ext uri="{BB962C8B-B14F-4D97-AF65-F5344CB8AC3E}">
        <p14:creationId xmlns:p14="http://schemas.microsoft.com/office/powerpoint/2010/main" val="3121995430"/>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Lst>
  <p:txStyles>
    <p:titleStyle>
      <a:lvl1pPr algn="l" rtl="0" eaLnBrk="1" fontAlgn="base" hangingPunct="1">
        <a:lnSpc>
          <a:spcPct val="90000"/>
        </a:lnSpc>
        <a:spcBef>
          <a:spcPct val="0"/>
        </a:spcBef>
        <a:spcAft>
          <a:spcPct val="0"/>
        </a:spcAft>
        <a:defRPr kumimoji="0" lang="en-US" altLang="en-US" sz="2700" b="0" i="0" u="none" strike="noStrike" kern="1200" cap="none" spc="0" normalizeH="0" baseline="0">
          <a:ln>
            <a:noFill/>
          </a:ln>
          <a:solidFill>
            <a:srgbClr val="1F497D"/>
          </a:solidFill>
          <a:effectLst/>
          <a:uLnTx/>
          <a:uFillTx/>
          <a:latin typeface="Gotham-Medium" pitchFamily="2" charset="0"/>
          <a:ea typeface="ＭＳ Ｐゴシック" panose="020B0600070205080204" pitchFamily="34" charset="-128"/>
          <a:cs typeface="+mn-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ＭＳ Ｐゴシック" charset="0"/>
          <a:cs typeface="ＭＳ Ｐゴシック"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ＭＳ Ｐゴシック" charset="0"/>
          <a:cs typeface="ＭＳ Ｐゴシック"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ＭＳ Ｐゴシック" charset="0"/>
          <a:cs typeface="ＭＳ Ｐゴシック"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ＭＳ Ｐゴシック" charset="0"/>
          <a:cs typeface="ＭＳ Ｐゴシック"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ＭＳ Ｐゴシック" charset="0"/>
          <a:cs typeface="ＭＳ Ｐゴシック"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&#65279;<?xml version="1.0" encoding="utf-8"?><Relationships xmlns="http://schemas.openxmlformats.org/package/2006/relationships"><Relationship Type="http://schemas.openxmlformats.org/officeDocument/2006/relationships/image" Target="../media/image20.emf" Id="rId3" /><Relationship Type="http://schemas.openxmlformats.org/officeDocument/2006/relationships/slideLayout" Target="../slideLayouts/slideLayout1.xml" Id="rId1" /></Relationships>
</file>

<file path=ppt/slides/_rels/slide23.xml.rels>&#65279;<?xml version="1.0" encoding="utf-8"?><Relationships xmlns="http://schemas.openxmlformats.org/package/2006/relationships"><Relationship Type="http://schemas.openxmlformats.org/officeDocument/2006/relationships/image" Target="../media/image21.emf" Id="rId3" /><Relationship Type="http://schemas.openxmlformats.org/officeDocument/2006/relationships/slideLayout" Target="../slideLayouts/slideLayout5.xml" Id="rId1" /></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1266" name="Line 22" descr="" title=""/>
          <p:cNvSpPr>
            <a:spLocks noChangeShapeType="1"/>
          </p:cNvSpPr>
          <p:nvPr/>
        </p:nvSpPr>
        <p:spPr>
          <a:xfrm flipH="1">
            <a:off x="0" y="3352800"/>
            <a:ext cx="9144000" cy="0"/>
          </a:xfrm>
          <a:prstGeom prst="line">
            <a:avLst/>
          </a:prstGeom>
          <a:noFill/>
          <a:ln w="57150">
            <a:solidFill>
              <a:srgbClr val="002060"/>
            </a:solidFill>
            <a:round/>
          </a:ln>
          <a:extLst>
            <a:ext uri="{909E8E84-426E-40DD-AFC4-6F175D3DCCD1}">
              <a14:hiddenFill xmlns:a14="http://schemas.microsoft.com/office/drawing/2010/main">
                <a:noFill/>
              </a14:hiddenFill>
            </a:ext>
          </a:extLst>
        </p:spPr>
        <p:txBody>
          <a:bodyPr/>
          <a:lstStyle/>
          <a:p>
            <a:endParaRPr lang="en-US"/>
          </a:p>
        </p:txBody>
      </p:sp>
      <p:sp>
        <p:nvSpPr>
          <p:cNvPr id="11268" name="Text Box 13" descr="" title=""/>
          <p:cNvSpPr txBox="1">
            <a:spLocks noChangeArrowheads="1"/>
          </p:cNvSpPr>
          <p:nvPr/>
        </p:nvSpPr>
        <p:spPr>
          <a:xfrm>
            <a:off x="228600" y="6324600"/>
            <a:ext cx="6629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lang="en-US" altLang="en-US" sz="1600">
                <a:solidFill>
                  <a:schemeClr val="bg1"/>
                </a:solidFill>
                <a:latin typeface="Times New Roman" panose="02020603050405020304" pitchFamily="18" charset="0"/>
                <a:cs typeface="Times New Roman" panose="02020603050405020304" pitchFamily="18" charset="0"/>
              </a:rPr>
              <a:t>600 Washington Ave  |  Suite 2500  |  Saint Louis, MO  |  www.lewisrice.com</a:t>
            </a:r>
          </a:p>
        </p:txBody>
      </p:sp>
      <p:sp>
        <p:nvSpPr>
          <p:cNvPr id="11269" name="TextBox 3" descr="" title=""/>
          <p:cNvSpPr txBox="1">
            <a:spLocks noChangeArrowheads="1"/>
          </p:cNvSpPr>
          <p:nvPr/>
        </p:nvSpPr>
        <p:spPr>
          <a:xfrm>
            <a:off x="2247900" y="5632898"/>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latin typeface="Times New Roman" panose="02020603050405020304" pitchFamily="18" charset="0"/>
                <a:cs typeface="Times New Roman" panose="02020603050405020304" pitchFamily="18" charset="0"/>
              </a:rPr>
              <a:t>Lindsay S. C. Brinton</a:t>
            </a:r>
          </a:p>
        </p:txBody>
      </p:sp>
      <p:sp>
        <p:nvSpPr>
          <p:cNvPr id="11270" name="TextBox 9" descr="" title=""/>
          <p:cNvSpPr txBox="1">
            <a:spLocks noChangeArrowheads="1"/>
          </p:cNvSpPr>
          <p:nvPr/>
        </p:nvSpPr>
        <p:spPr>
          <a:xfrm>
            <a:off x="5029200" y="5630162"/>
            <a:ext cx="20442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latin typeface="Times New Roman" panose="02020603050405020304" pitchFamily="18" charset="0"/>
                <a:cs typeface="Times New Roman" panose="02020603050405020304" pitchFamily="18" charset="0"/>
              </a:rPr>
              <a:t>  Meghan S. Largent</a:t>
            </a:r>
          </a:p>
        </p:txBody>
      </p:sp>
      <p:pic>
        <p:nvPicPr>
          <p:cNvPr id="2" name="Picture 1" descr="" title="">
            <a:extLst>
              <a:ext uri="{FF2B5EF4-FFF2-40B4-BE49-F238E27FC236}">
                <a16:creationId xmlns:a16="http://schemas.microsoft.com/office/drawing/2014/main" id="{8D9F99F2-5010-448C-BE3F-E585F85CF4C5}"/>
              </a:ext>
            </a:extLst>
          </p:cNvPr>
          <p:cNvPicPr>
            <a:picLocks noChangeAspect="1"/>
          </p:cNvPicPr>
          <p:nvPr/>
        </p:nvPicPr>
        <p:blipFill>
          <a:blip r:embed="rId2"/>
          <a:srcRect/>
          <a:stretch>
            <a:fillRect/>
          </a:stretch>
        </p:blipFill>
        <p:spPr>
          <a:xfrm>
            <a:off x="2438400" y="3572203"/>
            <a:ext cx="1600200" cy="2014685"/>
          </a:xfrm>
          <a:prstGeom prst="rect">
            <a:avLst/>
          </a:prstGeom>
          <a:ln>
            <a:solidFill>
              <a:schemeClr val="tx1"/>
            </a:solidFill>
          </a:ln>
          <a:effectLst>
            <a:outerShdw blurRad="63500" sx="102000" sy="102000" algn="ctr" rotWithShape="0">
              <a:prstClr val="black">
                <a:alpha val="40000"/>
              </a:prstClr>
            </a:outerShdw>
          </a:effectLst>
        </p:spPr>
      </p:pic>
      <p:pic>
        <p:nvPicPr>
          <p:cNvPr id="3" name="Picture 2" descr="" title="">
            <a:extLst>
              <a:ext uri="{FF2B5EF4-FFF2-40B4-BE49-F238E27FC236}">
                <a16:creationId xmlns:a16="http://schemas.microsoft.com/office/drawing/2014/main" id="{E505BA2A-8043-D283-AA07-6CD95F887A9B}"/>
              </a:ext>
            </a:extLst>
          </p:cNvPr>
          <p:cNvPicPr>
            <a:picLocks noChangeAspect="1"/>
          </p:cNvPicPr>
          <p:nvPr/>
        </p:nvPicPr>
        <p:blipFill>
          <a:blip r:embed="rId3"/>
          <a:srcRect/>
          <a:stretch>
            <a:fillRect/>
          </a:stretch>
        </p:blipFill>
        <p:spPr>
          <a:xfrm>
            <a:off x="5181600" y="3568800"/>
            <a:ext cx="1600200" cy="2018088"/>
          </a:xfrm>
          <a:prstGeom prst="rect">
            <a:avLst/>
          </a:prstGeom>
          <a:ln>
            <a:solidFill>
              <a:schemeClr val="tx1"/>
            </a:solidFill>
          </a:ln>
          <a:effectLst>
            <a:outerShdw blurRad="63500" sx="102000" sy="102000" algn="ctr" rotWithShape="0">
              <a:prstClr val="black">
                <a:alpha val="40000"/>
              </a:prstClr>
            </a:outerShdw>
          </a:effectLst>
        </p:spPr>
      </p:pic>
    </p:spTree>
  </p:cSld>
  <p:clrMapOvr>
    <a:masterClrMapping/>
  </p:clrMapOvr>
</p:sld>
</file>

<file path=ppt/slides/slide10.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6386" name="Rectangle 2" descr="" title=""/>
          <p:cNvSpPr>
            <a:spLocks noGrp="1" noChangeArrowheads="1"/>
          </p:cNvSpPr>
          <p:nvPr>
            <p:ph type="title"/>
          </p:nvPr>
        </p:nvSpPr>
        <p:spPr>
          <a:xfrm>
            <a:off x="0" y="381000"/>
            <a:ext cx="9144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3600">
                <a:solidFill>
                  <a:srgbClr val="0D5EB7"/>
                </a:solidFill>
                <a:latin typeface="Britannic Bold" panose="020B0903060703020204" pitchFamily="34" charset="0"/>
              </a:rPr>
              <a:t>What is “The Trails Act”?</a:t>
            </a:r>
          </a:p>
        </p:txBody>
      </p:sp>
      <p:sp>
        <p:nvSpPr>
          <p:cNvPr id="15363" name="Rectangle 3" descr="" title=""/>
          <p:cNvSpPr>
            <a:spLocks noGrp="1" noChangeArrowheads="1"/>
          </p:cNvSpPr>
          <p:nvPr>
            <p:ph idx="1"/>
          </p:nvPr>
        </p:nvSpPr>
        <p:spPr>
          <a:xfrm>
            <a:off x="628650" y="1091242"/>
            <a:ext cx="7886700" cy="508095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defRPr/>
            </a:pPr>
            <a:r>
              <a:rPr lang="en-US" altLang="en-US" sz="2000">
                <a:latin typeface="Georgia" panose="02040502050405020303" pitchFamily="18" charset="0"/>
              </a:rPr>
              <a:t>In 1968, National Trails System Act was enacted (16 U.S.C. Sections 1241 – 1251)</a:t>
            </a:r>
          </a:p>
          <a:p>
            <a:pPr marL="457200" indent="-457200" eaLnBrk="1" hangingPunct="1">
              <a:defRPr/>
            </a:pPr>
            <a:r>
              <a:rPr lang="en-US" altLang="en-US" sz="2000">
                <a:latin typeface="Georgia" panose="02040502050405020303" pitchFamily="18" charset="0"/>
              </a:rPr>
              <a:t>In 1983, Congress added a rail section (16 U.S.C. Section 1247(d)):</a:t>
            </a:r>
          </a:p>
          <a:p>
            <a:pPr marL="0" indent="0" eaLnBrk="1" hangingPunct="1">
              <a:buNone/>
              <a:defRPr/>
            </a:pPr>
            <a:endParaRPr lang="en-US" altLang="en-US">
              <a:latin typeface="Georgia" panose="02040502050405020303" pitchFamily="18" charset="0"/>
            </a:endParaRPr>
          </a:p>
        </p:txBody>
      </p:sp>
      <p:pic>
        <p:nvPicPr>
          <p:cNvPr id="2" name="Picture 2" descr="" title="">
            <a:extLst>
              <a:ext uri="{FF2B5EF4-FFF2-40B4-BE49-F238E27FC236}">
                <a16:creationId xmlns:a16="http://schemas.microsoft.com/office/drawing/2014/main" id="{5291BF1F-D382-25D6-64D7-87033FD39ED2}"/>
              </a:ext>
            </a:extLst>
          </p:cNvPr>
          <p:cNvPicPr>
            <a:picLocks noChangeAspect="1" noChangeArrowheads="1"/>
          </p:cNvPicPr>
          <p:nvPr/>
        </p:nvPicPr>
        <p:blipFill>
          <a:blip r:embed="rId3"/>
          <a:srcRect/>
          <a:stretch>
            <a:fillRect/>
          </a:stretch>
        </p:blipFill>
        <p:spPr>
          <a:xfrm>
            <a:off x="2819400" y="2106739"/>
            <a:ext cx="3505200" cy="197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descr="" title="">
            <a:extLst>
              <a:ext uri="{FF2B5EF4-FFF2-40B4-BE49-F238E27FC236}">
                <a16:creationId xmlns:a16="http://schemas.microsoft.com/office/drawing/2014/main" id="{5035051C-8345-7C1C-1B2B-99ED08F7D7C5}"/>
              </a:ext>
            </a:extLst>
          </p:cNvPr>
          <p:cNvSpPr txBox="1"/>
          <p:nvPr/>
        </p:nvSpPr>
        <p:spPr>
          <a:xfrm>
            <a:off x="1066800" y="2393877"/>
            <a:ext cx="7448550" cy="2739211"/>
          </a:xfrm>
          <a:prstGeom prst="rect">
            <a:avLst/>
          </a:prstGeom>
          <a:noFill/>
        </p:spPr>
        <p:txBody>
          <a:bodyPr wrap="square">
            <a:spAutoFit/>
          </a:bodyPr>
          <a:lstStyle/>
          <a:p>
            <a:pPr marL="457200" indent="-457200" eaLnBrk="1" hangingPunct="1">
              <a:defRPr/>
            </a:pPr>
            <a:endParaRPr lang="en-US" altLang="en-US" sz="2000">
              <a:latin typeface="Georgia" panose="02040502050405020303" pitchFamily="18" charset="0"/>
            </a:endParaRPr>
          </a:p>
          <a:p>
            <a:pPr marL="457200" indent="-457200" eaLnBrk="1" hangingPunct="1">
              <a:defRPr/>
            </a:pPr>
            <a:endParaRPr lang="en-US" altLang="en-US" sz="2000">
              <a:latin typeface="Georgia" panose="02040502050405020303" pitchFamily="18" charset="0"/>
            </a:endParaRPr>
          </a:p>
          <a:p>
            <a:pPr marL="457200" indent="-457200" eaLnBrk="1" hangingPunct="1">
              <a:defRPr/>
            </a:pPr>
            <a:endParaRPr lang="en-US" altLang="en-US" sz="2000">
              <a:latin typeface="Georgia" panose="02040502050405020303" pitchFamily="18" charset="0"/>
            </a:endParaRPr>
          </a:p>
          <a:p>
            <a:pPr marL="457200" indent="-457200" eaLnBrk="1" hangingPunct="1">
              <a:defRPr/>
            </a:pPr>
            <a:endParaRPr lang="en-US" altLang="en-US" sz="2000">
              <a:latin typeface="Georgia" panose="02040502050405020303" pitchFamily="18" charset="0"/>
            </a:endParaRPr>
          </a:p>
          <a:p>
            <a:pPr marL="457200" indent="-457200" eaLnBrk="1" hangingPunct="1">
              <a:defRPr/>
            </a:pPr>
            <a:endParaRPr lang="en-US" altLang="en-US" sz="2000">
              <a:latin typeface="Georgia" panose="02040502050405020303" pitchFamily="18" charset="0"/>
            </a:endParaRPr>
          </a:p>
          <a:p>
            <a:pPr marL="0" indent="0" algn="ctr" eaLnBrk="1" hangingPunct="1">
              <a:buNone/>
              <a:defRPr/>
            </a:pPr>
            <a:endParaRPr lang="en-US" altLang="en-US" sz="1800" b="1" u="sng">
              <a:latin typeface="Georgia" panose="02040502050405020303" pitchFamily="18" charset="0"/>
            </a:endParaRPr>
          </a:p>
          <a:p>
            <a:pPr marL="0" indent="0" algn="ctr" eaLnBrk="1" hangingPunct="1">
              <a:buNone/>
              <a:defRPr/>
            </a:pPr>
            <a:r>
              <a:rPr lang="en-US" altLang="en-US" sz="1800" b="1" u="sng">
                <a:latin typeface="Georgia" panose="02040502050405020303" pitchFamily="18" charset="0"/>
              </a:rPr>
              <a:t>“such interim use shall not be treated, for purposes of any law or rule of law, as an abandonment of the use of such rights-of-way for railroad purposes.”</a:t>
            </a:r>
            <a:r>
              <a:rPr lang="en-US" altLang="en-US" sz="1800" b="1">
                <a:latin typeface="Georgia" panose="02040502050405020303" pitchFamily="18" charset="0"/>
              </a:rPr>
              <a:t> </a:t>
            </a:r>
          </a:p>
        </p:txBody>
      </p:sp>
    </p:spTree>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ext Placeholder 2" descr="" title="">
            <a:extLst>
              <a:ext uri="{FF2B5EF4-FFF2-40B4-BE49-F238E27FC236}">
                <a16:creationId xmlns:a16="http://schemas.microsoft.com/office/drawing/2014/main" id="{0E91E377-64F0-0B68-5329-0161B5D62171}"/>
              </a:ext>
            </a:extLst>
          </p:cNvPr>
          <p:cNvSpPr>
            <a:spLocks noGrp="1"/>
          </p:cNvSpPr>
          <p:nvPr>
            <p:ph type="body" sz="quarter" idx="16"/>
          </p:nvPr>
        </p:nvSpPr>
        <p:spPr>
          <a:xfrm>
            <a:off x="716980" y="546748"/>
            <a:ext cx="7710037" cy="996302"/>
          </a:xfrm>
        </p:spPr>
        <p:txBody>
          <a:bodyPr/>
          <a:lstStyle/>
          <a:p>
            <a:pPr algn="ctr"/>
            <a:r>
              <a:rPr lang="en-US" altLang="en-US" sz="3600" i="1">
                <a:solidFill>
                  <a:srgbClr val="0D5EB7"/>
                </a:solidFill>
                <a:latin typeface="Britannic Bold" panose="020B0903060703020204" pitchFamily="34" charset="0"/>
              </a:rPr>
              <a:t>Presault v. ICC</a:t>
            </a:r>
            <a:r>
              <a:rPr lang="en-US" altLang="en-US" sz="3600">
                <a:solidFill>
                  <a:srgbClr val="0D5EB7"/>
                </a:solidFill>
                <a:latin typeface="Britannic Bold" panose="020B0903060703020204" pitchFamily="34" charset="0"/>
              </a:rPr>
              <a:t>, 494 U.S. 1 (1990)</a:t>
            </a:r>
            <a:endParaRPr lang="en-US" sz="3600"/>
          </a:p>
        </p:txBody>
      </p:sp>
      <p:pic>
        <p:nvPicPr>
          <p:cNvPr id="5" name="Picture 4" descr="" title="">
            <a:extLst>
              <a:ext uri="{FF2B5EF4-FFF2-40B4-BE49-F238E27FC236}">
                <a16:creationId xmlns:a16="http://schemas.microsoft.com/office/drawing/2014/main" id="{66568AF2-46BB-9B59-E595-442B52E2A586}"/>
              </a:ext>
            </a:extLst>
          </p:cNvPr>
          <p:cNvPicPr>
            <a:picLocks noChangeAspect="1"/>
          </p:cNvPicPr>
          <p:nvPr/>
        </p:nvPicPr>
        <p:blipFill>
          <a:blip r:embed="rId2"/>
          <a:srcRect/>
          <a:stretch>
            <a:fillRect/>
          </a:stretch>
        </p:blipFill>
        <p:spPr>
          <a:xfrm>
            <a:off x="1743074" y="1543050"/>
            <a:ext cx="5657850" cy="3771900"/>
          </a:xfrm>
          <a:prstGeom prst="rect">
            <a:avLst/>
          </a:prstGeom>
        </p:spPr>
      </p:pic>
    </p:spTree>
    <p:extLst>
      <p:ext uri="{BB962C8B-B14F-4D97-AF65-F5344CB8AC3E}">
        <p14:creationId xmlns:p14="http://schemas.microsoft.com/office/powerpoint/2010/main" val="4146301841"/>
      </p:ext>
    </p:extLst>
  </p:cSld>
  <p:clrMapOvr>
    <a:masterClrMapping/>
  </p:clrMapOvr>
</p:sld>
</file>

<file path=ppt/slides/slide12.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8434" name="Rectangle 2" descr="" title=""/>
          <p:cNvSpPr>
            <a:spLocks noGrp="1" noChangeArrowheads="1"/>
          </p:cNvSpPr>
          <p:nvPr>
            <p:ph type="title"/>
          </p:nvPr>
        </p:nvSpPr>
        <p:spPr>
          <a:xfrm>
            <a:off x="685800" y="152400"/>
            <a:ext cx="8077200" cy="990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533400" indent="-533400" algn="ctr" eaLnBrk="1" hangingPunct="1"/>
            <a:r>
              <a:rPr lang="en-US" altLang="en-US" sz="3400" i="1">
                <a:solidFill>
                  <a:srgbClr val="0D5EB7"/>
                </a:solidFill>
                <a:latin typeface="Britannic Bold" panose="020B0903060703020204" pitchFamily="34" charset="0"/>
              </a:rPr>
              <a:t>Presault v. ICC</a:t>
            </a:r>
            <a:r>
              <a:rPr lang="en-US" altLang="en-US" sz="3400">
                <a:solidFill>
                  <a:srgbClr val="0D5EB7"/>
                </a:solidFill>
                <a:latin typeface="Britannic Bold" panose="020B0903060703020204" pitchFamily="34" charset="0"/>
              </a:rPr>
              <a:t>, 494 U.S. 1 (1990)</a:t>
            </a:r>
          </a:p>
        </p:txBody>
      </p:sp>
      <p:sp>
        <p:nvSpPr>
          <p:cNvPr id="18435" name="Rectangle 3" descr="" title=""/>
          <p:cNvSpPr>
            <a:spLocks noGrp="1" noChangeArrowheads="1"/>
          </p:cNvSpPr>
          <p:nvPr>
            <p:ph type="body" sz="half" idx="1"/>
          </p:nvPr>
        </p:nvSpPr>
        <p:spPr>
          <a:xfrm>
            <a:off x="665430" y="838200"/>
            <a:ext cx="3543300" cy="2590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buFont typeface="Wingdings" panose="05000000000000000000" pitchFamily="2" charset="2"/>
              <a:buNone/>
            </a:pPr>
            <a:r>
              <a:rPr lang="en-US" altLang="en-US" sz="1900"/>
              <a:t>	</a:t>
            </a:r>
          </a:p>
          <a:p>
            <a:pPr eaLnBrk="1" hangingPunct="1">
              <a:buFont typeface="Wingdings" panose="05000000000000000000" pitchFamily="2" charset="2"/>
              <a:buNone/>
            </a:pPr>
            <a:endParaRPr lang="en-US" altLang="en-US" sz="1900">
              <a:latin typeface="Georgia" panose="02040502050405020303" pitchFamily="18" charset="0"/>
              <a:ea typeface="Gadugi" panose="020B0502040204020203" pitchFamily="34" charset="0"/>
              <a:cs typeface="Gautami" panose="020B0502040204020203" pitchFamily="34" charset="0"/>
            </a:endParaRPr>
          </a:p>
          <a:p>
            <a:pPr eaLnBrk="1" hangingPunct="1">
              <a:buFont typeface="Wingdings" panose="05000000000000000000" pitchFamily="2" charset="2"/>
              <a:buNone/>
            </a:pPr>
            <a:r>
              <a:rPr lang="en-US" altLang="en-US" sz="1900" b="1">
                <a:latin typeface="Georgia" panose="02040502050405020303" pitchFamily="18" charset="0"/>
                <a:ea typeface="Gadugi" panose="020B0502040204020203" pitchFamily="34" charset="0"/>
                <a:cs typeface="Gautami" panose="020B0502040204020203" pitchFamily="34" charset="0"/>
              </a:rPr>
              <a:t>HELD</a:t>
            </a:r>
            <a:r>
              <a:rPr lang="en-US" altLang="en-US" sz="1900">
                <a:latin typeface="Georgia" panose="02040502050405020303" pitchFamily="18" charset="0"/>
                <a:ea typeface="Gadugi" panose="020B0502040204020203" pitchFamily="34" charset="0"/>
                <a:cs typeface="Gautami" panose="020B0502040204020203" pitchFamily="34" charset="0"/>
              </a:rPr>
              <a:t>:  The Trails Act is          “a valid exercise of congressional power under the Commerce Clause”</a:t>
            </a:r>
          </a:p>
          <a:p>
            <a:pPr eaLnBrk="1" hangingPunct="1">
              <a:buFont typeface="Wingdings" panose="05000000000000000000" pitchFamily="2" charset="2"/>
              <a:buNone/>
            </a:pPr>
            <a:r>
              <a:rPr lang="en-US" altLang="en-US" sz="1900" b="1">
                <a:latin typeface="Georgia" panose="02040502050405020303" pitchFamily="18" charset="0"/>
                <a:ea typeface="Gadugi" panose="020B0502040204020203" pitchFamily="34" charset="0"/>
                <a:cs typeface="Gautami" panose="020B0502040204020203" pitchFamily="34" charset="0"/>
              </a:rPr>
              <a:t>BUT</a:t>
            </a:r>
            <a:r>
              <a:rPr lang="en-US" altLang="en-US" sz="1900">
                <a:latin typeface="Georgia" panose="02040502050405020303" pitchFamily="18" charset="0"/>
                <a:ea typeface="Gadugi" panose="020B0502040204020203" pitchFamily="34" charset="0"/>
                <a:cs typeface="Gautami" panose="020B0502040204020203" pitchFamily="34" charset="0"/>
              </a:rPr>
              <a:t>:</a:t>
            </a:r>
          </a:p>
          <a:p>
            <a:pPr eaLnBrk="1" hangingPunct="1">
              <a:buFont typeface="Wingdings" panose="05000000000000000000" pitchFamily="2" charset="2"/>
              <a:buNone/>
            </a:pPr>
            <a:r>
              <a:rPr lang="en-US" altLang="en-US" sz="1900">
                <a:latin typeface="Georgia" panose="02040502050405020303" pitchFamily="18" charset="0"/>
                <a:ea typeface="Gadugi" panose="020B0502040204020203" pitchFamily="34" charset="0"/>
                <a:cs typeface="Gautami" panose="020B0502040204020203" pitchFamily="34" charset="0"/>
              </a:rPr>
              <a:t>Compensation may be due under the Fifth Amendment</a:t>
            </a:r>
          </a:p>
          <a:p>
            <a:pPr eaLnBrk="1" hangingPunct="1">
              <a:buFont typeface="Wingdings" panose="05000000000000000000" pitchFamily="2" charset="2"/>
              <a:buNone/>
            </a:pPr>
            <a:endParaRPr lang="en-US" altLang="en-US" sz="1900">
              <a:latin typeface="Georgia" panose="02040502050405020303" pitchFamily="18" charset="0"/>
              <a:ea typeface="Gadugi" panose="020B0502040204020203" pitchFamily="34" charset="0"/>
              <a:cs typeface="Gautami" panose="020B0502040204020203" pitchFamily="34" charset="0"/>
            </a:endParaRPr>
          </a:p>
        </p:txBody>
      </p:sp>
      <p:pic>
        <p:nvPicPr>
          <p:cNvPr id="2" name="Picture 1" descr="" title="">
            <a:extLst>
              <a:ext uri="{FF2B5EF4-FFF2-40B4-BE49-F238E27FC236}">
                <a16:creationId xmlns:a16="http://schemas.microsoft.com/office/drawing/2014/main" id="{9E8B1857-93A9-6629-2214-2254CBDA77D8}"/>
              </a:ext>
            </a:extLst>
          </p:cNvPr>
          <p:cNvPicPr>
            <a:picLocks noChangeAspect="1"/>
          </p:cNvPicPr>
          <p:nvPr/>
        </p:nvPicPr>
        <p:blipFill>
          <a:blip r:embed="rId3"/>
          <a:srcRect/>
          <a:stretch>
            <a:fillRect/>
          </a:stretch>
        </p:blipFill>
        <p:spPr>
          <a:xfrm>
            <a:off x="4329443" y="1676400"/>
            <a:ext cx="4457700" cy="2971800"/>
          </a:xfrm>
          <a:prstGeom prst="rect">
            <a:avLst/>
          </a:prstGeom>
        </p:spPr>
      </p:pic>
      <p:pic>
        <p:nvPicPr>
          <p:cNvPr id="3074" name="Picture 2" descr="" title="">
            <a:extLst>
              <a:ext uri="{FF2B5EF4-FFF2-40B4-BE49-F238E27FC236}">
                <a16:creationId xmlns:a16="http://schemas.microsoft.com/office/drawing/2014/main" id="{EAB2B888-454A-58DE-399D-21AA68ACE759}"/>
              </a:ext>
            </a:extLst>
          </p:cNvPr>
          <p:cNvPicPr>
            <a:picLocks noChangeAspect="1" noChangeArrowheads="1"/>
          </p:cNvPicPr>
          <p:nvPr/>
        </p:nvPicPr>
        <p:blipFill>
          <a:blip r:embed="rId4"/>
          <a:srcRect/>
          <a:stretch>
            <a:fillRect/>
          </a:stretch>
        </p:blipFill>
        <p:spPr>
          <a:xfrm>
            <a:off x="705793" y="3810000"/>
            <a:ext cx="299085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14="http://schemas.microsoft.com/office/drawing/2010/main"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1506" name="Rectangle 2" descr="" title=""/>
          <p:cNvSpPr>
            <a:spLocks noGrp="1" noChangeArrowheads="1"/>
          </p:cNvSpPr>
          <p:nvPr>
            <p:ph type="title"/>
          </p:nvPr>
        </p:nvSpPr>
        <p:spPr>
          <a:xfrm>
            <a:off x="458817" y="304800"/>
            <a:ext cx="8610600" cy="838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eaLnBrk="1" hangingPunct="1"/>
            <a:r>
              <a:rPr lang="en-US" altLang="en-US" sz="3600">
                <a:solidFill>
                  <a:srgbClr val="0D5EB7"/>
                </a:solidFill>
                <a:latin typeface="Britannic Bold" panose="020B0903060703020204" pitchFamily="34" charset="0"/>
              </a:rPr>
              <a:t>How Do Trails Act Takings Cases Begin?</a:t>
            </a:r>
          </a:p>
        </p:txBody>
      </p:sp>
      <p:graphicFrame>
        <p:nvGraphicFramePr>
          <p:cNvPr id="21509" name="Rectangle 3" descr="" title="">
            <a:extLst>
              <a:ext uri="{FF2B5EF4-FFF2-40B4-BE49-F238E27FC236}">
                <a16:creationId xmlns:a16="http://schemas.microsoft.com/office/drawing/2014/main" id="{2E7D144F-0E21-3685-E392-6F64B7E3EFBE}"/>
              </a:ext>
            </a:extLst>
          </p:cNvPr>
          <p:cNvGraphicFramePr>
            <a:graphicFrameLocks noGrp="1"/>
          </p:cNvGraphicFramePr>
          <p:nvPr>
            <p:ph idx="1"/>
            <p:extLst>
              <p:ext uri="{D42A27DB-BD31-4B8C-83A1-F6EECF244321}">
                <p14:modId xmlns:p14="http://schemas.microsoft.com/office/powerpoint/2010/main" val="1423029930"/>
              </p:ext>
            </p:extLst>
          </p:nvPr>
        </p:nvGraphicFramePr>
        <p:xfrm>
          <a:off x="458817" y="1143000"/>
          <a:ext cx="8226365"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2530" name="Rectangle 2" descr="" title=""/>
          <p:cNvSpPr>
            <a:spLocks noGrp="1" noChangeArrowheads="1"/>
          </p:cNvSpPr>
          <p:nvPr>
            <p:ph type="title"/>
          </p:nvPr>
        </p:nvSpPr>
        <p:spPr>
          <a:xfrm>
            <a:off x="-19050" y="384941"/>
            <a:ext cx="9144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3600">
                <a:solidFill>
                  <a:srgbClr val="0D5EB7"/>
                </a:solidFill>
                <a:latin typeface="Britannic Bold" panose="020B0903060703020204" pitchFamily="34" charset="0"/>
              </a:rPr>
              <a:t>The Importance of the NITU</a:t>
            </a:r>
            <a:br>
              <a:rPr lang="en-US" altLang="en-US" sz="3600">
                <a:solidFill>
                  <a:srgbClr val="0D5EB7"/>
                </a:solidFill>
                <a:latin typeface="Britannic Bold" panose="020B0903060703020204" pitchFamily="34" charset="0"/>
              </a:rPr>
            </a:br>
            <a:endParaRPr lang="en-US" altLang="en-US" sz="3600">
              <a:solidFill>
                <a:srgbClr val="0D5EB7"/>
              </a:solidFill>
              <a:latin typeface="Britannic Bold" panose="020B0903060703020204" pitchFamily="34" charset="0"/>
            </a:endParaRPr>
          </a:p>
        </p:txBody>
      </p:sp>
      <p:sp>
        <p:nvSpPr>
          <p:cNvPr id="21507" name="Rectangle 3" descr="" title=""/>
          <p:cNvSpPr>
            <a:spLocks noGrp="1" noChangeArrowheads="1"/>
          </p:cNvSpPr>
          <p:nvPr>
            <p:ph idx="1"/>
          </p:nvPr>
        </p:nvSpPr>
        <p:spPr>
          <a:xfrm>
            <a:off x="628650" y="1084152"/>
            <a:ext cx="7886700" cy="2362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 typeface="Arial" panose="020B0604020202020204" pitchFamily="34" charset="0"/>
              <a:buChar char="•"/>
              <a:defRPr/>
            </a:pPr>
            <a:r>
              <a:rPr lang="en-US" altLang="en-US" sz="2400" b="1">
                <a:latin typeface="Georgia" panose="02040502050405020303" pitchFamily="18" charset="0"/>
              </a:rPr>
              <a:t>Triggers six-year statute of limitations</a:t>
            </a:r>
          </a:p>
          <a:p>
            <a:pPr marL="342900" lvl="1" eaLnBrk="1" hangingPunct="1">
              <a:buFont typeface="Wingdings" panose="05000000000000000000" pitchFamily="2" charset="2"/>
              <a:buNone/>
              <a:defRPr/>
            </a:pPr>
            <a:r>
              <a:rPr lang="en-US" altLang="en-US" i="1">
                <a:latin typeface="Georgia" panose="02040502050405020303" pitchFamily="18" charset="0"/>
              </a:rPr>
              <a:t> </a:t>
            </a:r>
            <a:r>
              <a:rPr lang="en-US" altLang="en-US">
                <a:latin typeface="Georgia" panose="02040502050405020303" pitchFamily="18" charset="0"/>
              </a:rPr>
              <a:t>“We therefore hold that the appropriate triggering event for any takings claim under the Trails Act occurs when the NITU is issued. The NITU marks the ‘finite start’ to either temporary or permanent takings claims by halting abandonment and the vesting of state law reversionary interests when issued.”</a:t>
            </a:r>
          </a:p>
          <a:p>
            <a:pPr marL="742950" lvl="1" indent="-285750" eaLnBrk="1" hangingPunct="1">
              <a:defRPr/>
            </a:pPr>
            <a:r>
              <a:rPr lang="en-US" altLang="en-US" i="1">
                <a:latin typeface="Georgia" panose="02040502050405020303" pitchFamily="18" charset="0"/>
              </a:rPr>
              <a:t>Caldwell v. United States, </a:t>
            </a:r>
            <a:r>
              <a:rPr lang="en-US" altLang="en-US">
                <a:latin typeface="Georgia" panose="02040502050405020303" pitchFamily="18" charset="0"/>
              </a:rPr>
              <a:t>391 F.3d 1226 (Fed. Cir. 2004)</a:t>
            </a:r>
          </a:p>
          <a:p>
            <a:pPr marL="742950" lvl="1" indent="-285750" eaLnBrk="1" hangingPunct="1">
              <a:defRPr/>
            </a:pPr>
            <a:r>
              <a:rPr lang="en-US" altLang="en-US">
                <a:latin typeface="Georgia" panose="02040502050405020303" pitchFamily="18" charset="0"/>
              </a:rPr>
              <a:t>Affirmed in </a:t>
            </a:r>
            <a:r>
              <a:rPr lang="en-US" altLang="en-US" i="1">
                <a:latin typeface="Georgia" panose="02040502050405020303" pitchFamily="18" charset="0"/>
              </a:rPr>
              <a:t>Barclay v. United States</a:t>
            </a:r>
            <a:r>
              <a:rPr lang="en-US" altLang="en-US">
                <a:latin typeface="Georgia" panose="02040502050405020303" pitchFamily="18" charset="0"/>
              </a:rPr>
              <a:t>, 443 F.3d 1368 (Fed. Cir. 2006)</a:t>
            </a:r>
          </a:p>
          <a:p>
            <a:pPr marL="457200" lvl="1" indent="0" eaLnBrk="1" hangingPunct="1">
              <a:buNone/>
              <a:defRPr/>
            </a:pPr>
            <a:endParaRPr lang="en-US" altLang="en-US">
              <a:latin typeface="Georgia" panose="02040502050405020303" pitchFamily="18" charset="0"/>
            </a:endParaRPr>
          </a:p>
          <a:p>
            <a:pPr marL="457200" indent="-457200" eaLnBrk="1" hangingPunct="1">
              <a:buFont typeface="Arial" panose="020B0604020202020204" pitchFamily="34" charset="0"/>
              <a:buChar char="•"/>
              <a:defRPr/>
            </a:pPr>
            <a:r>
              <a:rPr lang="en-US" altLang="en-US" sz="2400" b="1">
                <a:latin typeface="Georgia" panose="02040502050405020303" pitchFamily="18" charset="0"/>
              </a:rPr>
              <a:t>Interest begins accruing until date of payment</a:t>
            </a:r>
          </a:p>
          <a:p>
            <a:pPr marL="0" indent="0" eaLnBrk="1" hangingPunct="1">
              <a:buFont typeface="Wingdings" panose="05000000000000000000" pitchFamily="2" charset="2"/>
              <a:buNone/>
              <a:defRPr/>
            </a:pPr>
            <a:endParaRPr lang="en-US" altLang="en-US" sz="2400" b="1">
              <a:latin typeface="Georgia" panose="02040502050405020303" pitchFamily="18" charset="0"/>
            </a:endParaRPr>
          </a:p>
          <a:p>
            <a:pPr marL="457200" indent="-457200" eaLnBrk="1" hangingPunct="1">
              <a:buFont typeface="Arial" panose="020B0604020202020204" pitchFamily="34" charset="0"/>
              <a:buChar char="•"/>
              <a:defRPr/>
            </a:pPr>
            <a:r>
              <a:rPr lang="en-US" altLang="en-US" sz="2400" b="1">
                <a:latin typeface="Georgia" panose="02040502050405020303" pitchFamily="18" charset="0"/>
              </a:rPr>
              <a:t>Relevant date for measuring damages</a:t>
            </a:r>
          </a:p>
          <a:p>
            <a:pPr eaLnBrk="1" hangingPunct="1">
              <a:defRPr/>
            </a:pPr>
            <a:endParaRPr lang="en-US" altLang="en-US" sz="2400" b="1">
              <a:latin typeface="Georgia" panose="02040502050405020303" pitchFamily="18" charset="0"/>
            </a:endParaRPr>
          </a:p>
          <a:p>
            <a:pPr marL="457200" indent="-457200" eaLnBrk="1" hangingPunct="1">
              <a:buFont typeface="Arial" panose="020B0604020202020204" pitchFamily="34" charset="0"/>
              <a:buChar char="•"/>
              <a:defRPr/>
            </a:pPr>
            <a:r>
              <a:rPr lang="en-US" altLang="en-US" sz="2400" b="1">
                <a:latin typeface="Georgia" panose="02040502050405020303" pitchFamily="18" charset="0"/>
              </a:rPr>
              <a:t>Ownership after this date immaterial </a:t>
            </a:r>
          </a:p>
          <a:p>
            <a:pPr marL="342900" lvl="1" indent="0" eaLnBrk="1" hangingPunct="1">
              <a:buFont typeface="Wingdings" panose="05000000000000000000" pitchFamily="2" charset="2"/>
              <a:buNone/>
              <a:defRPr/>
            </a:pPr>
            <a:endParaRPr lang="en-US" altLang="en-US" i="1">
              <a:latin typeface="Georgia" panose="02040502050405020303" pitchFamily="18" charset="0"/>
            </a:endParaRPr>
          </a:p>
        </p:txBody>
      </p:sp>
    </p:spTree>
  </p:cSld>
  <p:clrMapOvr>
    <a:masterClrMapping/>
  </p:clrMapOvr>
</p:sld>
</file>

<file path=ppt/slides/slide1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4578" name="Rectangle 2" descr="" title=""/>
          <p:cNvSpPr>
            <a:spLocks noGrp="1" noChangeArrowheads="1"/>
          </p:cNvSpPr>
          <p:nvPr>
            <p:ph type="title" idx="4294967295"/>
          </p:nvPr>
        </p:nvSpPr>
        <p:spPr>
          <a:xfrm>
            <a:off x="0" y="381000"/>
            <a:ext cx="91440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altLang="en-US" sz="3400">
                <a:solidFill>
                  <a:srgbClr val="0D5EB7"/>
                </a:solidFill>
                <a:latin typeface="Britannic Bold" panose="020B0903060703020204" pitchFamily="34" charset="0"/>
              </a:rPr>
              <a:t>WHAT HAPPENS WHEN THE NITU IS ISSUED?</a:t>
            </a:r>
            <a:endParaRPr lang="en-US" altLang="en-US" sz="3400" b="1">
              <a:solidFill>
                <a:srgbClr val="0D5EB7"/>
              </a:solidFill>
            </a:endParaRPr>
          </a:p>
        </p:txBody>
      </p:sp>
      <p:sp>
        <p:nvSpPr>
          <p:cNvPr id="24579" name="Rectangle 3" descr="" title=""/>
          <p:cNvSpPr>
            <a:spLocks noGrp="1" noChangeArrowheads="1"/>
          </p:cNvSpPr>
          <p:nvPr>
            <p:ph type="body" idx="4294967295"/>
          </p:nvPr>
        </p:nvSpPr>
        <p:spPr>
          <a:xfrm>
            <a:off x="228600" y="1524000"/>
            <a:ext cx="8686800" cy="2819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 typeface="Wingdings" panose="05000000000000000000" pitchFamily="2" charset="2"/>
              <a:buNone/>
            </a:pPr>
            <a:r>
              <a:rPr lang="en-US" altLang="en-US" sz="2300">
                <a:latin typeface="Georgia" panose="02040502050405020303" pitchFamily="18" charset="0"/>
              </a:rPr>
              <a:t>The issuance of a NITU will likely take your Mississippi property rights by imposing two new easements on your land:</a:t>
            </a:r>
          </a:p>
          <a:p>
            <a:pPr marL="0" indent="0" algn="ctr" eaLnBrk="1" hangingPunct="1">
              <a:buFont typeface="Arial" panose="020B0604020202020204" pitchFamily="34" charset="0"/>
              <a:buNone/>
            </a:pPr>
            <a:endParaRPr lang="en-US" altLang="en-US" sz="2300">
              <a:latin typeface="Georgia" panose="02040502050405020303" pitchFamily="18" charset="0"/>
            </a:endParaRPr>
          </a:p>
          <a:p>
            <a:pPr marL="0" indent="0" eaLnBrk="1" hangingPunct="1">
              <a:buFontTx/>
              <a:buAutoNum type="arabicPeriod"/>
            </a:pPr>
            <a:r>
              <a:rPr lang="en-US" altLang="en-US" sz="2300">
                <a:latin typeface="Georgia" panose="02040502050405020303" pitchFamily="18" charset="0"/>
              </a:rPr>
              <a:t>    Public-access recreational trail</a:t>
            </a:r>
          </a:p>
          <a:p>
            <a:pPr marL="0" indent="0" eaLnBrk="1" hangingPunct="1">
              <a:buFontTx/>
              <a:buAutoNum type="arabicPeriod"/>
            </a:pPr>
            <a:endParaRPr lang="en-US" altLang="en-US" sz="2300">
              <a:latin typeface="Georgia" panose="02040502050405020303" pitchFamily="18" charset="0"/>
            </a:endParaRPr>
          </a:p>
          <a:p>
            <a:pPr marL="0" indent="0" eaLnBrk="1" hangingPunct="1">
              <a:buFontTx/>
              <a:buAutoNum type="arabicPeriod"/>
            </a:pPr>
            <a:r>
              <a:rPr lang="en-US" altLang="en-US" sz="2300">
                <a:latin typeface="Georgia" panose="02040502050405020303" pitchFamily="18" charset="0"/>
              </a:rPr>
              <a:t>    Possible future railroad use</a:t>
            </a:r>
          </a:p>
          <a:p>
            <a:pPr marL="0" indent="0" eaLnBrk="1" hangingPunct="1">
              <a:buFontTx/>
              <a:buAutoNum type="arabicPeriod"/>
            </a:pPr>
            <a:endParaRPr lang="en-US" altLang="en-US" sz="2300">
              <a:latin typeface="Georgia" panose="02040502050405020303" pitchFamily="18" charset="0"/>
            </a:endParaRPr>
          </a:p>
          <a:p>
            <a:pPr marL="0" indent="0" eaLnBrk="1" hangingPunct="1">
              <a:buFont typeface="Arial" panose="020B0604020202020204" pitchFamily="34" charset="0"/>
              <a:buNone/>
            </a:pPr>
            <a:r>
              <a:rPr lang="en-US" altLang="en-US" sz="2300">
                <a:latin typeface="Georgia" panose="02040502050405020303" pitchFamily="18" charset="0"/>
              </a:rPr>
              <a:t>Per the Supreme Court’s decision in </a:t>
            </a:r>
            <a:r>
              <a:rPr lang="en-US" altLang="en-US" sz="2300" i="1">
                <a:latin typeface="Georgia" panose="02040502050405020303" pitchFamily="18" charset="0"/>
              </a:rPr>
              <a:t>Preseault v. I.C.C.</a:t>
            </a:r>
            <a:r>
              <a:rPr lang="en-US" altLang="en-US" sz="2300">
                <a:latin typeface="Georgia" panose="02040502050405020303" pitchFamily="18" charset="0"/>
              </a:rPr>
              <a:t>,494 U.S. 1 (1990), this is a constitutional taking, but under the Fifth Amendment, the government must compensate you.</a:t>
            </a:r>
          </a:p>
          <a:p>
            <a:pPr marL="0" indent="0" eaLnBrk="1" hangingPunct="1">
              <a:buFont typeface="Arial" panose="020B0604020202020204" pitchFamily="34" charset="0"/>
              <a:buNone/>
            </a:pPr>
            <a:endParaRPr lang="en-US" altLang="en-US" sz="2600"/>
          </a:p>
        </p:txBody>
      </p:sp>
    </p:spTree>
  </p:cSld>
  <p:clrMapOvr>
    <a:masterClrMapping/>
  </p:clrMapOvr>
</p:sld>
</file>

<file path=ppt/slides/slide16.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5602" name="Rectangle 2" descr="" title=""/>
          <p:cNvSpPr>
            <a:spLocks noGrp="1" noChangeArrowheads="1"/>
          </p:cNvSpPr>
          <p:nvPr>
            <p:ph type="title"/>
          </p:nvPr>
        </p:nvSpPr>
        <p:spPr>
          <a:xfrm>
            <a:off x="76200" y="152400"/>
            <a:ext cx="89916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3200">
                <a:solidFill>
                  <a:srgbClr val="0D5EB7"/>
                </a:solidFill>
                <a:latin typeface="Britannic Bold" panose="020B0903060703020204" pitchFamily="34" charset="0"/>
              </a:rPr>
              <a:t>How Do Property Owners Make</a:t>
            </a:r>
            <a:br>
              <a:rPr lang="en-US" altLang="en-US" sz="3200">
                <a:solidFill>
                  <a:srgbClr val="0D5EB7"/>
                </a:solidFill>
                <a:latin typeface="Britannic Bold" panose="020B0903060703020204" pitchFamily="34" charset="0"/>
              </a:rPr>
            </a:br>
            <a:r>
              <a:rPr lang="en-US" altLang="en-US" sz="3200">
                <a:solidFill>
                  <a:srgbClr val="0D5EB7"/>
                </a:solidFill>
                <a:latin typeface="Britannic Bold" panose="020B0903060703020204" pitchFamily="34" charset="0"/>
              </a:rPr>
              <a:t>a Claim for Compensation?</a:t>
            </a:r>
          </a:p>
        </p:txBody>
      </p:sp>
      <p:sp>
        <p:nvSpPr>
          <p:cNvPr id="27652" name="Rectangle 4" descr="" title=""/>
          <p:cNvSpPr>
            <a:spLocks noGrp="1" noChangeArrowheads="1"/>
          </p:cNvSpPr>
          <p:nvPr>
            <p:ph type="body" sz="half" idx="4294967295"/>
          </p:nvPr>
        </p:nvSpPr>
        <p:spPr>
          <a:xfrm>
            <a:off x="365904" y="1862221"/>
            <a:ext cx="3543300" cy="2209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defRPr/>
            </a:pPr>
            <a:r>
              <a:rPr lang="en-US" altLang="en-US" sz="2400"/>
              <a:t>	</a:t>
            </a:r>
            <a:r>
              <a:rPr lang="en-US" altLang="en-US" sz="2400">
                <a:latin typeface="Georgia" panose="02040502050405020303" pitchFamily="18" charset="0"/>
              </a:rPr>
              <a:t>The case is usually separated into three phases:</a:t>
            </a:r>
          </a:p>
          <a:p>
            <a:pPr marL="914400" lvl="1" indent="-457200" eaLnBrk="1" hangingPunct="1">
              <a:lnSpc>
                <a:spcPct val="200000"/>
              </a:lnSpc>
              <a:buFont typeface="+mj-lt"/>
              <a:buAutoNum type="arabicPeriod"/>
              <a:defRPr/>
            </a:pPr>
            <a:r>
              <a:rPr lang="en-US" altLang="en-US" sz="2000">
                <a:latin typeface="Georgia" panose="02040502050405020303" pitchFamily="18" charset="0"/>
              </a:rPr>
              <a:t>Title</a:t>
            </a:r>
          </a:p>
          <a:p>
            <a:pPr marL="914400" lvl="1" indent="-457200" eaLnBrk="1" hangingPunct="1">
              <a:lnSpc>
                <a:spcPct val="200000"/>
              </a:lnSpc>
              <a:buFont typeface="+mj-lt"/>
              <a:buAutoNum type="arabicPeriod"/>
              <a:defRPr/>
            </a:pPr>
            <a:r>
              <a:rPr lang="en-US" altLang="en-US" sz="2000">
                <a:latin typeface="Georgia" panose="02040502050405020303" pitchFamily="18" charset="0"/>
              </a:rPr>
              <a:t>Liability</a:t>
            </a:r>
          </a:p>
          <a:p>
            <a:pPr marL="914400" lvl="1" indent="-457200" eaLnBrk="1" hangingPunct="1">
              <a:lnSpc>
                <a:spcPct val="200000"/>
              </a:lnSpc>
              <a:buFont typeface="+mj-lt"/>
              <a:buAutoNum type="arabicPeriod"/>
              <a:defRPr/>
            </a:pPr>
            <a:r>
              <a:rPr lang="en-US" altLang="en-US" sz="2000">
                <a:latin typeface="Georgia" panose="02040502050405020303" pitchFamily="18" charset="0"/>
              </a:rPr>
              <a:t>Damages</a:t>
            </a:r>
            <a:endParaRPr lang="en-US" altLang="en-US">
              <a:latin typeface="Georgia" panose="02040502050405020303" pitchFamily="18" charset="0"/>
            </a:endParaRPr>
          </a:p>
        </p:txBody>
      </p:sp>
      <p:pic>
        <p:nvPicPr>
          <p:cNvPr id="25606" name="Picture 1" descr="" title=""/>
          <p:cNvPicPr>
            <a:picLocks noChangeAspect="1"/>
          </p:cNvPicPr>
          <p:nvPr/>
        </p:nvPicPr>
        <p:blipFill>
          <a:blip r:embed="rId2"/>
          <a:srcRect/>
          <a:stretch>
            <a:fillRect/>
          </a:stretch>
        </p:blipFill>
        <p:spPr>
          <a:xfrm>
            <a:off x="3886200" y="1387513"/>
            <a:ext cx="1727245" cy="157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 title=""/>
          <p:cNvPicPr>
            <a:picLocks noChangeAspect="1" noChangeArrowheads="1"/>
          </p:cNvPicPr>
          <p:nvPr/>
        </p:nvPicPr>
        <p:blipFill>
          <a:blip r:embed="rId3"/>
          <a:srcRect/>
          <a:stretch>
            <a:fillRect/>
          </a:stretch>
        </p:blipFill>
        <p:spPr>
          <a:xfrm>
            <a:off x="6096000" y="3162164"/>
            <a:ext cx="2041291" cy="1404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title=""/>
          <p:cNvPicPr>
            <a:picLocks noChangeAspect="1" noChangeArrowheads="1"/>
          </p:cNvPicPr>
          <p:nvPr/>
        </p:nvPicPr>
        <p:blipFill>
          <a:blip r:embed="rId4"/>
          <a:srcRect/>
          <a:stretch>
            <a:fillRect/>
          </a:stretch>
        </p:blipFill>
        <p:spPr>
          <a:xfrm>
            <a:off x="3505200" y="4632678"/>
            <a:ext cx="1814438" cy="1297982"/>
          </a:xfrm>
          <a:prstGeom prst="rect">
            <a:avLst/>
          </a:prstGeom>
          <a:noFill/>
          <a:extLst>
            <a:ext uri="{909E8E84-426E-40DD-AFC4-6F175D3DCCD1}">
              <a14:hiddenFill xmlns:a14="http://schemas.microsoft.com/office/drawing/2010/main">
                <a:solidFill>
                  <a:srgbClr val="FFFFFF"/>
                </a:solidFill>
              </a14:hiddenFill>
            </a:ext>
          </a:extLst>
        </p:spPr>
      </p:pic>
      <p:sp>
        <p:nvSpPr>
          <p:cNvPr id="4" name="Arrow: Bent 3" descr="" title="">
            <a:extLst>
              <a:ext uri="{FF2B5EF4-FFF2-40B4-BE49-F238E27FC236}">
                <a16:creationId xmlns:a16="http://schemas.microsoft.com/office/drawing/2014/main" id="{93CB31CB-4D38-9C8A-DC69-363D67E1B1E3}"/>
              </a:ext>
            </a:extLst>
          </p:cNvPr>
          <p:cNvSpPr/>
          <p:nvPr/>
        </p:nvSpPr>
        <p:spPr>
          <a:xfrm rot="5400000">
            <a:off x="5729112" y="1789623"/>
            <a:ext cx="1267176" cy="1143000"/>
          </a:xfrm>
          <a:prstGeom prst="bentArrow">
            <a:avLst>
              <a:gd name="adj1" fmla="val 16247"/>
              <a:gd name="adj2" fmla="val 25000"/>
              <a:gd name="adj3" fmla="val 25000"/>
              <a:gd name="adj4" fmla="val 43750"/>
            </a:avLst>
          </a:prstGeom>
          <a:solidFill>
            <a:srgbClr val="0D5EB7"/>
          </a:solidFill>
          <a:ln w="12700" cap="flat"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Bent 4" descr="" title="">
            <a:extLst>
              <a:ext uri="{FF2B5EF4-FFF2-40B4-BE49-F238E27FC236}">
                <a16:creationId xmlns:a16="http://schemas.microsoft.com/office/drawing/2014/main" id="{E378BE98-4476-5544-9B44-9936CA0B5219}"/>
              </a:ext>
            </a:extLst>
          </p:cNvPr>
          <p:cNvSpPr/>
          <p:nvPr/>
        </p:nvSpPr>
        <p:spPr>
          <a:xfrm rot="10800000">
            <a:off x="5410198" y="4663484"/>
            <a:ext cx="1371601" cy="1127716"/>
          </a:xfrm>
          <a:prstGeom prst="bentArrow">
            <a:avLst>
              <a:gd name="adj1" fmla="val 18010"/>
              <a:gd name="adj2" fmla="val 25699"/>
              <a:gd name="adj3" fmla="val 28146"/>
              <a:gd name="adj4" fmla="val 35361"/>
            </a:avLst>
          </a:prstGeom>
          <a:solidFill>
            <a:srgbClr val="0D5EB7"/>
          </a:solidFill>
          <a:ln w="12700" cap="flat"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C38F31D-F83C-BD3F-DF1C-E86B6E972075}"/>
              </a:ext>
            </a:extLst>
          </p:cNvPr>
          <p:cNvSpPr>
            <a:spLocks noGrp="1"/>
          </p:cNvSpPr>
          <p:nvPr>
            <p:ph type="title"/>
          </p:nvPr>
        </p:nvSpPr>
        <p:spPr/>
        <p:txBody>
          <a:bodyPr/>
          <a:lstStyle/>
          <a:p>
            <a:pPr algn="ctr"/>
            <a:r>
              <a:rPr lang="en-US" altLang="en-US" sz="4000">
                <a:solidFill>
                  <a:srgbClr val="0D5EB7"/>
                </a:solidFill>
                <a:latin typeface="Britannic Bold" panose="020B0903060703020204" pitchFamily="34" charset="0"/>
              </a:rPr>
              <a:t>Must Prove Ownership </a:t>
            </a:r>
            <a:br>
              <a:rPr lang="en-US" altLang="en-US" sz="4000">
                <a:solidFill>
                  <a:srgbClr val="0D5EB7"/>
                </a:solidFill>
                <a:latin typeface="Britannic Bold" panose="020B0903060703020204" pitchFamily="34" charset="0"/>
              </a:rPr>
            </a:br>
            <a:r>
              <a:rPr lang="en-US" altLang="en-US" sz="4000">
                <a:solidFill>
                  <a:srgbClr val="0D5EB7"/>
                </a:solidFill>
                <a:latin typeface="Britannic Bold" panose="020B0903060703020204" pitchFamily="34" charset="0"/>
              </a:rPr>
              <a:t>on Date of Taking</a:t>
            </a:r>
            <a:endParaRPr lang="en-US" sz="4000"/>
          </a:p>
        </p:txBody>
      </p:sp>
      <p:sp>
        <p:nvSpPr>
          <p:cNvPr id="3" name="Content Placeholder 2" descr="" title="">
            <a:extLst>
              <a:ext uri="{FF2B5EF4-FFF2-40B4-BE49-F238E27FC236}">
                <a16:creationId xmlns:a16="http://schemas.microsoft.com/office/drawing/2014/main" id="{B091799D-B623-2F22-82E5-690A19BA3B4C}"/>
              </a:ext>
            </a:extLst>
          </p:cNvPr>
          <p:cNvSpPr>
            <a:spLocks noGrp="1"/>
          </p:cNvSpPr>
          <p:nvPr>
            <p:ph idx="1"/>
          </p:nvPr>
        </p:nvSpPr>
        <p:spPr/>
        <p:txBody>
          <a:bodyPr/>
          <a:lstStyle/>
          <a:p>
            <a:r>
              <a:rPr lang="en-US" sz="3200"/>
              <a:t>Must be record owner on date of issuance of the NITU</a:t>
            </a:r>
          </a:p>
          <a:p>
            <a:r>
              <a:rPr lang="en-US" sz="3200"/>
              <a:t>Established by owner’s deed and tax records </a:t>
            </a:r>
          </a:p>
          <a:p>
            <a:r>
              <a:rPr lang="en-US" sz="3200"/>
              <a:t>Marriages, divorces, and deaths can cause complication in title </a:t>
            </a:r>
          </a:p>
          <a:p>
            <a:r>
              <a:rPr lang="en-US" sz="3200"/>
              <a:t>Typically resolved through settlement</a:t>
            </a:r>
          </a:p>
        </p:txBody>
      </p:sp>
    </p:spTree>
    <p:extLst>
      <p:ext uri="{BB962C8B-B14F-4D97-AF65-F5344CB8AC3E}">
        <p14:creationId xmlns:p14="http://schemas.microsoft.com/office/powerpoint/2010/main" val="2247369347"/>
      </p:ext>
    </p:extLst>
  </p:cSld>
  <p:clrMapOvr>
    <a:masterClrMapping/>
  </p:clrMapOvr>
</p:sld>
</file>

<file path=ppt/slides/slide1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6626" name="Rectangle 4" descr="" title=""/>
          <p:cNvSpPr>
            <a:spLocks noGrp="1" noChangeArrowheads="1"/>
          </p:cNvSpPr>
          <p:nvPr>
            <p:ph type="title"/>
          </p:nvPr>
        </p:nvSpPr>
        <p:spPr>
          <a:xfrm>
            <a:off x="0" y="304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4400">
                <a:solidFill>
                  <a:srgbClr val="0D5EB7"/>
                </a:solidFill>
                <a:latin typeface="Britannic Bold" panose="020B0903060703020204" pitchFamily="34" charset="0"/>
              </a:rPr>
              <a:t>Liability turns upon 3 questions</a:t>
            </a:r>
          </a:p>
        </p:txBody>
      </p:sp>
      <p:sp>
        <p:nvSpPr>
          <p:cNvPr id="28675" name="Rectangle 5" descr="" title=""/>
          <p:cNvSpPr>
            <a:spLocks noGrp="1" noChangeArrowheads="1"/>
          </p:cNvSpPr>
          <p:nvPr>
            <p:ph idx="1"/>
          </p:nvPr>
        </p:nvSpPr>
        <p:spPr>
          <a:xfrm>
            <a:off x="628650" y="1524000"/>
            <a:ext cx="7886700" cy="3203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75000"/>
              </a:lnSpc>
              <a:buFont typeface="Wingdings" panose="05000000000000000000" pitchFamily="2" charset="2"/>
              <a:buNone/>
              <a:defRPr/>
            </a:pPr>
            <a:r>
              <a:rPr lang="en-US" altLang="en-US" sz="2000" b="1" i="1">
                <a:latin typeface="Georgia" panose="02040502050405020303" pitchFamily="18" charset="0"/>
              </a:rPr>
              <a:t>Ellamae Philips Co. v. United States, </a:t>
            </a:r>
          </a:p>
          <a:p>
            <a:pPr eaLnBrk="1" hangingPunct="1">
              <a:lnSpc>
                <a:spcPct val="75000"/>
              </a:lnSpc>
              <a:buFont typeface="Wingdings" panose="05000000000000000000" pitchFamily="2" charset="2"/>
              <a:buNone/>
              <a:defRPr/>
            </a:pPr>
            <a:r>
              <a:rPr lang="en-US" altLang="en-US" sz="2000" b="1">
                <a:latin typeface="Georgia" panose="02040502050405020303" pitchFamily="18" charset="0"/>
              </a:rPr>
              <a:t>564 F.3d 1367 (Fed. Cir. 2009):</a:t>
            </a:r>
          </a:p>
          <a:p>
            <a:pPr eaLnBrk="1" hangingPunct="1">
              <a:lnSpc>
                <a:spcPct val="75000"/>
              </a:lnSpc>
              <a:buFont typeface="Wingdings" panose="05000000000000000000" pitchFamily="2" charset="2"/>
              <a:buNone/>
              <a:defRPr/>
            </a:pPr>
            <a:endParaRPr lang="en-US" altLang="en-US" sz="2000" b="1">
              <a:latin typeface="Georgia" panose="02040502050405020303" pitchFamily="18" charset="0"/>
            </a:endParaRPr>
          </a:p>
          <a:p>
            <a:pPr marL="457200" indent="-457200" eaLnBrk="1" hangingPunct="1">
              <a:buFont typeface="Wingdings" panose="05000000000000000000" pitchFamily="2" charset="2"/>
              <a:buAutoNum type="arabicPeriod"/>
              <a:defRPr/>
            </a:pPr>
            <a:r>
              <a:rPr lang="en-US" altLang="en-US" sz="2400">
                <a:latin typeface="Georgia" panose="02040502050405020303" pitchFamily="18" charset="0"/>
              </a:rPr>
              <a:t>Did the railroad have only an easement over the property owners land?</a:t>
            </a:r>
          </a:p>
          <a:p>
            <a:pPr marL="457200" indent="-457200" eaLnBrk="1" hangingPunct="1">
              <a:buFont typeface="Wingdings" panose="05000000000000000000" pitchFamily="2" charset="2"/>
              <a:buAutoNum type="arabicPeriod"/>
              <a:defRPr/>
            </a:pPr>
            <a:r>
              <a:rPr lang="en-US" altLang="en-US" sz="2400">
                <a:latin typeface="Georgia" panose="02040502050405020303" pitchFamily="18" charset="0"/>
              </a:rPr>
              <a:t>Was that easement limited to use of the easement for railroad purposes?</a:t>
            </a:r>
          </a:p>
          <a:p>
            <a:pPr marL="457200" indent="-457200" eaLnBrk="1" hangingPunct="1">
              <a:buFont typeface="Wingdings" panose="05000000000000000000" pitchFamily="2" charset="2"/>
              <a:buAutoNum type="arabicPeriod"/>
              <a:defRPr/>
            </a:pPr>
            <a:r>
              <a:rPr lang="en-US" altLang="en-US" sz="2400">
                <a:latin typeface="Georgia" panose="02040502050405020303" pitchFamily="18" charset="0"/>
              </a:rPr>
              <a:t>Even if the easement was not so limited, would the easement have otherwise been abandoned under state law</a:t>
            </a:r>
            <a:r>
              <a:rPr lang="en-US" altLang="en-US" sz="2400">
                <a:latin typeface="+mn-lt"/>
              </a:rPr>
              <a:t>?</a:t>
            </a:r>
          </a:p>
        </p:txBody>
      </p:sp>
    </p:spTree>
  </p:cSld>
  <p:clrMapOvr>
    <a:masterClrMapping/>
  </p:clrMapOvr>
</p:sld>
</file>

<file path=ppt/slides/slide1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9698" name="Rectangle 2" descr="" title=""/>
          <p:cNvSpPr>
            <a:spLocks noGrp="1" noChangeArrowheads="1"/>
          </p:cNvSpPr>
          <p:nvPr>
            <p:ph type="title"/>
          </p:nvPr>
        </p:nvSpPr>
        <p:spPr>
          <a:xfrm>
            <a:off x="0" y="304800"/>
            <a:ext cx="9144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3600">
                <a:solidFill>
                  <a:srgbClr val="0D5EB7"/>
                </a:solidFill>
                <a:latin typeface="Britannic Bold" panose="020B0903060703020204" pitchFamily="34" charset="0"/>
              </a:rPr>
              <a:t>Damages consist of three components </a:t>
            </a:r>
          </a:p>
        </p:txBody>
      </p:sp>
      <p:sp>
        <p:nvSpPr>
          <p:cNvPr id="29699" name="Rectangle 3" descr="" title=""/>
          <p:cNvSpPr>
            <a:spLocks noGrp="1" noChangeArrowheads="1"/>
          </p:cNvSpPr>
          <p:nvPr>
            <p:ph idx="1"/>
          </p:nvPr>
        </p:nvSpPr>
        <p:spPr>
          <a:xfrm>
            <a:off x="666750" y="1219200"/>
            <a:ext cx="7886700" cy="3051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 typeface="+mj-lt"/>
              <a:buAutoNum type="arabicPeriod"/>
              <a:defRPr/>
            </a:pPr>
            <a:r>
              <a:rPr lang="en-US" altLang="en-US" sz="2200" b="1">
                <a:latin typeface="Georgia" panose="02040502050405020303" pitchFamily="18" charset="0"/>
              </a:rPr>
              <a:t>Property Value</a:t>
            </a:r>
          </a:p>
          <a:p>
            <a:pPr marL="914400" lvl="1" indent="-457200" eaLnBrk="1" hangingPunct="1">
              <a:defRPr/>
            </a:pPr>
            <a:r>
              <a:rPr lang="en-US" altLang="en-US" sz="2200">
                <a:latin typeface="Georgia" panose="02040502050405020303" pitchFamily="18" charset="0"/>
              </a:rPr>
              <a:t>Individual appraisals </a:t>
            </a:r>
          </a:p>
          <a:p>
            <a:pPr marL="914400" lvl="1" indent="-457200" eaLnBrk="1" hangingPunct="1">
              <a:defRPr/>
            </a:pPr>
            <a:r>
              <a:rPr lang="en-US" altLang="en-US" sz="2200">
                <a:latin typeface="Georgia" panose="02040502050405020303" pitchFamily="18" charset="0"/>
              </a:rPr>
              <a:t>Difference in “before” and “after” scenario</a:t>
            </a:r>
          </a:p>
          <a:p>
            <a:pPr marL="914400" lvl="1" indent="-457200" eaLnBrk="1" hangingPunct="1">
              <a:defRPr/>
            </a:pPr>
            <a:r>
              <a:rPr lang="en-US" altLang="en-US" sz="2200">
                <a:latin typeface="Georgia" panose="02040502050405020303" pitchFamily="18" charset="0"/>
              </a:rPr>
              <a:t>Comprised of actual value of the land taken (“the dirt value”) and severance damages</a:t>
            </a:r>
          </a:p>
          <a:p>
            <a:pPr marL="457200" lvl="1" indent="0" eaLnBrk="1" hangingPunct="1">
              <a:buFont typeface="Wingdings" panose="05000000000000000000" pitchFamily="2" charset="2"/>
              <a:buNone/>
              <a:defRPr/>
            </a:pPr>
            <a:endParaRPr lang="en-US" altLang="en-US" sz="2200">
              <a:latin typeface="Georgia" panose="02040502050405020303" pitchFamily="18" charset="0"/>
            </a:endParaRPr>
          </a:p>
          <a:p>
            <a:pPr marL="457200" indent="-457200" eaLnBrk="1" hangingPunct="1">
              <a:buFont typeface="+mj-lt"/>
              <a:buAutoNum type="arabicPeriod"/>
              <a:defRPr/>
            </a:pPr>
            <a:r>
              <a:rPr lang="en-US" altLang="en-US" sz="2200" b="1">
                <a:latin typeface="Georgia" panose="02040502050405020303" pitchFamily="18" charset="0"/>
              </a:rPr>
              <a:t>Interest</a:t>
            </a:r>
          </a:p>
          <a:p>
            <a:pPr marL="914400" lvl="1" indent="-457200" eaLnBrk="1" hangingPunct="1">
              <a:defRPr/>
            </a:pPr>
            <a:r>
              <a:rPr lang="en-US" altLang="en-US" sz="2200">
                <a:latin typeface="Georgia" panose="02040502050405020303" pitchFamily="18" charset="0"/>
              </a:rPr>
              <a:t>Moody’s AAA rate from “date of taking” until final payment</a:t>
            </a:r>
          </a:p>
          <a:p>
            <a:pPr marL="457200" lvl="1" indent="0" eaLnBrk="1" hangingPunct="1">
              <a:buFont typeface="Wingdings" panose="05000000000000000000" pitchFamily="2" charset="2"/>
              <a:buNone/>
              <a:defRPr/>
            </a:pPr>
            <a:endParaRPr lang="en-US" altLang="en-US" sz="2200">
              <a:latin typeface="Georgia" panose="02040502050405020303" pitchFamily="18" charset="0"/>
            </a:endParaRPr>
          </a:p>
          <a:p>
            <a:pPr marL="457200" indent="-457200" eaLnBrk="1" hangingPunct="1">
              <a:buFont typeface="+mj-lt"/>
              <a:buAutoNum type="arabicPeriod"/>
              <a:defRPr/>
            </a:pPr>
            <a:r>
              <a:rPr lang="en-US" altLang="en-US" sz="2200" b="1">
                <a:latin typeface="Georgia" panose="02040502050405020303" pitchFamily="18" charset="0"/>
              </a:rPr>
              <a:t>Attorneys’ Fees/Costs</a:t>
            </a:r>
          </a:p>
          <a:p>
            <a:pPr marL="914400" lvl="1" indent="-457200" eaLnBrk="1" hangingPunct="1">
              <a:defRPr/>
            </a:pPr>
            <a:r>
              <a:rPr lang="en-US" altLang="en-US" sz="2200">
                <a:latin typeface="Georgia" panose="02040502050405020303" pitchFamily="18" charset="0"/>
              </a:rPr>
              <a:t>Contingency Fee</a:t>
            </a:r>
          </a:p>
          <a:p>
            <a:pPr marL="914400" lvl="1" indent="-457200" eaLnBrk="1" hangingPunct="1">
              <a:defRPr/>
            </a:pPr>
            <a:r>
              <a:rPr lang="en-US" altLang="en-US" sz="2200">
                <a:latin typeface="Georgia" panose="02040502050405020303" pitchFamily="18" charset="0"/>
              </a:rPr>
              <a:t>Uniform Relocation Act (42 U.S.C. § 4654(c) (2000))</a:t>
            </a:r>
          </a:p>
        </p:txBody>
      </p:sp>
    </p:spTree>
  </p:cSld>
  <p:clrMapOvr>
    <a:masterClrMapping/>
  </p:clrMapOvr>
</p:sld>
</file>

<file path=ppt/slides/slide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2290" name="Rectangle 2" descr="" title=""/>
          <p:cNvSpPr>
            <a:spLocks noGrp="1" noChangeArrowheads="1"/>
          </p:cNvSpPr>
          <p:nvPr>
            <p:ph type="title"/>
          </p:nvPr>
        </p:nvSpPr>
        <p:spPr>
          <a:xfrm>
            <a:off x="104775" y="381000"/>
            <a:ext cx="91440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3600">
                <a:solidFill>
                  <a:srgbClr val="0D5EB7"/>
                </a:solidFill>
                <a:latin typeface="Britannic Bold" panose="020B0903060703020204" pitchFamily="34" charset="0"/>
              </a:rPr>
              <a:t>What are “Rails-to-Trails” Cases?</a:t>
            </a:r>
          </a:p>
        </p:txBody>
      </p:sp>
      <p:sp>
        <p:nvSpPr>
          <p:cNvPr id="12291" name="Rectangle 4" descr="" title=""/>
          <p:cNvSpPr>
            <a:spLocks noGrp="1" noChangeArrowheads="1"/>
          </p:cNvSpPr>
          <p:nvPr>
            <p:ph type="body" sz="half" idx="1"/>
          </p:nvPr>
        </p:nvSpPr>
        <p:spPr>
          <a:xfrm>
            <a:off x="561975" y="10287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Wingdings" panose="05000000000000000000" pitchFamily="2" charset="2"/>
              <a:buNone/>
            </a:pPr>
            <a:r>
              <a:rPr lang="en-US" altLang="en-US" sz="2400">
                <a:latin typeface="Georgia" panose="02040502050405020303" pitchFamily="18" charset="0"/>
                <a:cs typeface="Times New Roman" panose="02020603050405020304" pitchFamily="18" charset="0"/>
              </a:rPr>
              <a:t>The “before” picture – a former railroad right-of-way is abandoned under state law</a:t>
            </a:r>
          </a:p>
        </p:txBody>
      </p:sp>
      <p:pic>
        <p:nvPicPr>
          <p:cNvPr id="12292" name="Picture 1" descr="" title=""/>
          <p:cNvPicPr>
            <a:picLocks noChangeAspect="1"/>
          </p:cNvPicPr>
          <p:nvPr/>
        </p:nvPicPr>
        <p:blipFill>
          <a:blip r:embed="rId2"/>
          <a:srcRect/>
          <a:stretch>
            <a:fillRect/>
          </a:stretch>
        </p:blipFill>
        <p:spPr>
          <a:xfrm>
            <a:off x="1981200" y="2057400"/>
            <a:ext cx="5391150" cy="391953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2FE7277F-3F35-A3C6-F02B-8CE2D3B05941}"/>
              </a:ext>
            </a:extLst>
          </p:cNvPr>
          <p:cNvSpPr>
            <a:spLocks noGrp="1"/>
          </p:cNvSpPr>
          <p:nvPr>
            <p:ph type="body" sz="quarter" idx="13"/>
          </p:nvPr>
        </p:nvSpPr>
        <p:spPr/>
        <p:txBody>
          <a:bodyPr/>
          <a:lstStyle/>
          <a:p>
            <a:endParaRPr lang="en-US"/>
          </a:p>
        </p:txBody>
      </p:sp>
      <p:sp>
        <p:nvSpPr>
          <p:cNvPr id="3" name="Text Placeholder 2" descr="" title="">
            <a:extLst>
              <a:ext uri="{FF2B5EF4-FFF2-40B4-BE49-F238E27FC236}">
                <a16:creationId xmlns:a16="http://schemas.microsoft.com/office/drawing/2014/main" id="{5E10807F-637E-3D3B-1A0D-316E7C13CC13}"/>
              </a:ext>
            </a:extLst>
          </p:cNvPr>
          <p:cNvSpPr>
            <a:spLocks noGrp="1"/>
          </p:cNvSpPr>
          <p:nvPr>
            <p:ph type="body" sz="quarter" idx="16"/>
          </p:nvPr>
        </p:nvSpPr>
        <p:spPr>
          <a:xfrm>
            <a:off x="595762" y="731838"/>
            <a:ext cx="7952475" cy="1173162"/>
          </a:xfrm>
        </p:spPr>
        <p:txBody>
          <a:bodyPr/>
          <a:lstStyle/>
          <a:p>
            <a:pPr algn="ctr"/>
            <a:r>
              <a:rPr lang="en-US" sz="3600">
                <a:latin typeface="Britannic Bold" panose="020B0903060703020204" pitchFamily="34" charset="0"/>
              </a:rPr>
              <a:t>Severance damages measure impact of taking on entire parcel</a:t>
            </a:r>
          </a:p>
        </p:txBody>
      </p:sp>
      <p:sp>
        <p:nvSpPr>
          <p:cNvPr id="4" name="Text Placeholder 3" descr="" title="">
            <a:extLst>
              <a:ext uri="{FF2B5EF4-FFF2-40B4-BE49-F238E27FC236}">
                <a16:creationId xmlns:a16="http://schemas.microsoft.com/office/drawing/2014/main" id="{755C94B5-3B7C-C7EE-AFC7-AF2EC4191682}"/>
              </a:ext>
            </a:extLst>
          </p:cNvPr>
          <p:cNvSpPr>
            <a:spLocks noGrp="1"/>
          </p:cNvSpPr>
          <p:nvPr>
            <p:ph type="body" sz="quarter" idx="17"/>
          </p:nvPr>
        </p:nvSpPr>
        <p:spPr>
          <a:xfrm>
            <a:off x="595762" y="1825426"/>
            <a:ext cx="7862438" cy="3584774"/>
          </a:xfrm>
        </p:spPr>
        <p:txBody>
          <a:bodyPr/>
          <a:lstStyle/>
          <a:p>
            <a:pPr marL="285750" indent="-285750">
              <a:buFont typeface="Arial" panose="020B0604020202020204" pitchFamily="34" charset="0"/>
              <a:buChar char="•"/>
            </a:pPr>
            <a:r>
              <a:rPr lang="en-US" i="0">
                <a:solidFill>
                  <a:schemeClr val="tx1"/>
                </a:solidFill>
              </a:rPr>
              <a:t>Cost to cure damages can be added to cure the impact of the government’s taking.  This can include damages for:</a:t>
            </a:r>
          </a:p>
          <a:p>
            <a:pPr marL="800100" lvl="1" indent="-285750"/>
            <a:r>
              <a:rPr lang="en-US"/>
              <a:t>Fencing </a:t>
            </a:r>
          </a:p>
          <a:p>
            <a:pPr marL="800100" lvl="1" indent="-285750"/>
            <a:r>
              <a:rPr lang="en-US"/>
              <a:t>Landscape berms</a:t>
            </a:r>
          </a:p>
          <a:p>
            <a:pPr marL="800100" lvl="1" indent="-285750"/>
            <a:r>
              <a:rPr lang="en-US" i="0"/>
              <a:t>Walls</a:t>
            </a:r>
          </a:p>
          <a:p>
            <a:pPr marL="285750" indent="-285750">
              <a:buFont typeface="Arial" panose="020B0604020202020204" pitchFamily="34" charset="0"/>
              <a:buChar char="•"/>
            </a:pPr>
            <a:r>
              <a:rPr lang="en-US" i="0">
                <a:solidFill>
                  <a:schemeClr val="tx1"/>
                </a:solidFill>
              </a:rPr>
              <a:t>Bisected properties may be impacted by loss of access, inability to farm, and loss of point rows</a:t>
            </a:r>
          </a:p>
          <a:p>
            <a:pPr marL="285750" indent="-285750">
              <a:buFont typeface="Arial" panose="020B0604020202020204" pitchFamily="34" charset="0"/>
              <a:buChar char="•"/>
            </a:pPr>
            <a:r>
              <a:rPr lang="en-US" i="0">
                <a:solidFill>
                  <a:schemeClr val="tx1"/>
                </a:solidFill>
              </a:rPr>
              <a:t>Access can be concern for undocumented access over the right-of-way to access a property </a:t>
            </a:r>
          </a:p>
          <a:p>
            <a:pPr marL="285750" indent="-285750">
              <a:buFont typeface="Arial" panose="020B0604020202020204" pitchFamily="34" charset="0"/>
              <a:buChar char="•"/>
            </a:pPr>
            <a:r>
              <a:rPr lang="en-US" i="0">
                <a:solidFill>
                  <a:schemeClr val="tx1"/>
                </a:solidFill>
              </a:rPr>
              <a:t>Improvements located within the right-of-way may need to be removed</a:t>
            </a:r>
          </a:p>
          <a:p>
            <a:pPr marL="285750" indent="-285750">
              <a:buFont typeface="Arial" panose="020B0604020202020204" pitchFamily="34" charset="0"/>
              <a:buChar char="•"/>
            </a:pPr>
            <a:endParaRPr lang="en-US" i="0"/>
          </a:p>
        </p:txBody>
      </p:sp>
    </p:spTree>
    <p:extLst>
      <p:ext uri="{BB962C8B-B14F-4D97-AF65-F5344CB8AC3E}">
        <p14:creationId xmlns:p14="http://schemas.microsoft.com/office/powerpoint/2010/main" val="111003077"/>
      </p:ext>
    </p:extLst>
  </p:cSld>
  <p:clrMapOvr>
    <a:masterClrMapping/>
  </p:clrMapOvr>
</p:sld>
</file>

<file path=ppt/slides/slide2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1746" name="Rectangle 4" descr="" title=""/>
          <p:cNvSpPr>
            <a:spLocks noGrp="1" noChangeArrowheads="1"/>
          </p:cNvSpPr>
          <p:nvPr>
            <p:ph type="title" idx="4294967295"/>
          </p:nvPr>
        </p:nvSpPr>
        <p:spPr>
          <a:xfrm>
            <a:off x="31630" y="457200"/>
            <a:ext cx="91440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altLang="en-US" sz="3400">
                <a:solidFill>
                  <a:srgbClr val="0D5EB7"/>
                </a:solidFill>
                <a:latin typeface="Britannic Bold" panose="020B0903060703020204" pitchFamily="34" charset="0"/>
              </a:rPr>
              <a:t>Filing a Claim for Compensation Does Not Affect a Landowner’s Property </a:t>
            </a:r>
          </a:p>
        </p:txBody>
      </p:sp>
      <p:sp>
        <p:nvSpPr>
          <p:cNvPr id="31747" name="Rectangle 5" descr="" title=""/>
          <p:cNvSpPr>
            <a:spLocks noGrp="1" noChangeArrowheads="1"/>
          </p:cNvSpPr>
          <p:nvPr>
            <p:ph type="body" idx="4294967295"/>
          </p:nvPr>
        </p:nvSpPr>
        <p:spPr>
          <a:xfrm>
            <a:off x="609600" y="1600200"/>
            <a:ext cx="8229600" cy="3886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 typeface="Wingdings" panose="05000000000000000000" pitchFamily="2" charset="2"/>
              <a:buChar char="q"/>
            </a:pPr>
            <a:r>
              <a:rPr lang="en-US" altLang="en-US" sz="2400">
                <a:latin typeface="Georgia" panose="02040502050405020303" pitchFamily="18" charset="0"/>
              </a:rPr>
              <a:t> A claim for compensation is a constitutional right</a:t>
            </a:r>
          </a:p>
          <a:p>
            <a:pPr marL="0" indent="0" eaLnBrk="1" hangingPunct="1">
              <a:buFont typeface="Wingdings" panose="05000000000000000000" pitchFamily="2" charset="2"/>
              <a:buChar char="q"/>
            </a:pPr>
            <a:r>
              <a:rPr lang="en-US" altLang="en-US" sz="2400">
                <a:latin typeface="Georgia" panose="02040502050405020303" pitchFamily="18" charset="0"/>
              </a:rPr>
              <a:t> It is a request for compensation as guaranteed by the Fifth Amendment </a:t>
            </a:r>
          </a:p>
          <a:p>
            <a:pPr marL="0" indent="0" eaLnBrk="1" hangingPunct="1">
              <a:buFont typeface="Wingdings" panose="05000000000000000000" pitchFamily="2" charset="2"/>
              <a:buChar char="q"/>
            </a:pPr>
            <a:r>
              <a:rPr lang="en-US" altLang="en-US" sz="2400">
                <a:latin typeface="Georgia" panose="02040502050405020303" pitchFamily="18" charset="0"/>
              </a:rPr>
              <a:t> A claim does not affect the rail-trail easement </a:t>
            </a:r>
          </a:p>
          <a:p>
            <a:pPr marL="0" indent="0" eaLnBrk="1" hangingPunct="1">
              <a:buFont typeface="Wingdings" panose="05000000000000000000" pitchFamily="2" charset="2"/>
              <a:buChar char="q"/>
            </a:pPr>
            <a:r>
              <a:rPr lang="en-US" altLang="en-US" sz="2400">
                <a:latin typeface="Georgia" panose="02040502050405020303" pitchFamily="18" charset="0"/>
              </a:rPr>
              <a:t> A claim has no impact on development or creation of the trail</a:t>
            </a:r>
          </a:p>
          <a:p>
            <a:pPr marL="0" indent="0" eaLnBrk="1" hangingPunct="1">
              <a:buFont typeface="Wingdings" panose="05000000000000000000" pitchFamily="2" charset="2"/>
              <a:buChar char="q"/>
            </a:pPr>
            <a:r>
              <a:rPr lang="en-US" altLang="en-US" sz="2400">
                <a:latin typeface="Georgia" panose="02040502050405020303" pitchFamily="18" charset="0"/>
              </a:rPr>
              <a:t> Filing a claim is the only way to be paid for the taking of private property.</a:t>
            </a:r>
          </a:p>
        </p:txBody>
      </p:sp>
    </p:spTree>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6DDD5D33-A6CD-8894-7674-9C5A2B5A122A}"/>
              </a:ext>
            </a:extLst>
          </p:cNvPr>
          <p:cNvSpPr>
            <a:spLocks noGrp="1"/>
          </p:cNvSpPr>
          <p:nvPr>
            <p:ph type="body" sz="quarter" idx="13"/>
          </p:nvPr>
        </p:nvSpPr>
        <p:spPr/>
        <p:txBody>
          <a:bodyPr/>
          <a:lstStyle/>
          <a:p>
            <a:endParaRPr lang="en-US"/>
          </a:p>
        </p:txBody>
      </p:sp>
      <p:sp>
        <p:nvSpPr>
          <p:cNvPr id="3" name="Text Placeholder 2" descr="" title="">
            <a:extLst>
              <a:ext uri="{FF2B5EF4-FFF2-40B4-BE49-F238E27FC236}">
                <a16:creationId xmlns:a16="http://schemas.microsoft.com/office/drawing/2014/main" id="{DEB96870-3492-2C0A-1167-14DC6FB96D57}"/>
              </a:ext>
            </a:extLst>
          </p:cNvPr>
          <p:cNvSpPr>
            <a:spLocks noGrp="1"/>
          </p:cNvSpPr>
          <p:nvPr>
            <p:ph type="body" sz="quarter" idx="16"/>
          </p:nvPr>
        </p:nvSpPr>
        <p:spPr>
          <a:xfrm>
            <a:off x="595762" y="76199"/>
            <a:ext cx="8014838" cy="1026037"/>
          </a:xfrm>
        </p:spPr>
        <p:txBody>
          <a:bodyPr/>
          <a:lstStyle/>
          <a:p>
            <a:pPr algn="ctr"/>
            <a:r>
              <a:rPr lang="en-US" sz="3200">
                <a:latin typeface="Britannic Bold" panose="020B0903060703020204" pitchFamily="34" charset="0"/>
              </a:rPr>
              <a:t>Case Study – Loss of Access and </a:t>
            </a:r>
          </a:p>
          <a:p>
            <a:pPr algn="ctr"/>
            <a:r>
              <a:rPr lang="en-US" sz="3200">
                <a:latin typeface="Britannic Bold" panose="020B0903060703020204" pitchFamily="34" charset="0"/>
              </a:rPr>
              <a:t>Encroachments Within Take</a:t>
            </a:r>
          </a:p>
        </p:txBody>
      </p:sp>
      <p:pic>
        <p:nvPicPr>
          <p:cNvPr id="2" name="Object 1" descr="" title="">
            <a:extLst>
              <a:ext uri="{FF2B5EF4-FFF2-40B4-BE49-F238E27FC236}">
                <a16:creationId xmlns:a16="http://schemas.microsoft.com/office/drawing/2014/main" id="{CD9FE089-F022-B473-71AD-01A2A115D88D}"/>
              </a:ext>
            </a:extLst>
          </p:cNvPr>
          <p:cNvPicPr/>
          <p:nvPr/>
        </p:nvPicPr>
        <p:blipFill>
          <a:blip r:embed="rId3"/>
          <a:stretch>
            <a:fillRect/>
          </a:stretch>
        </p:blipFill>
        <p:spPr>
          <a:xfrm>
            <a:off x="2628900" y="1169678"/>
            <a:ext cx="3688940" cy="4773922"/>
          </a:xfrm>
          <a:prstGeom prst="rect">
            <a:avLst/>
          </a:prstGeom>
        </p:spPr>
      </p:pic>
    </p:spTree>
    <p:extLst>
      <p:ext uri="{BB962C8B-B14F-4D97-AF65-F5344CB8AC3E}">
        <p14:creationId xmlns:p14="http://schemas.microsoft.com/office/powerpoint/2010/main" val="1425373067"/>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AD781FE-E6D2-F852-92B6-CCDC215DF68C}"/>
              </a:ext>
            </a:extLst>
          </p:cNvPr>
          <p:cNvSpPr>
            <a:spLocks noGrp="1"/>
          </p:cNvSpPr>
          <p:nvPr>
            <p:ph type="title"/>
          </p:nvPr>
        </p:nvSpPr>
        <p:spPr>
          <a:xfrm>
            <a:off x="381000" y="365127"/>
            <a:ext cx="8134350" cy="1235074"/>
          </a:xfrm>
        </p:spPr>
        <p:txBody>
          <a:bodyPr/>
          <a:lstStyle/>
          <a:p>
            <a:r>
              <a:rPr lang="en-US" sz="3200">
                <a:latin typeface="Britannic Bold" panose="020B0903060703020204" pitchFamily="34" charset="0"/>
              </a:rPr>
              <a:t>Case Study – Farm Bisected by Right-of-Way</a:t>
            </a:r>
            <a:br>
              <a:rPr lang="en-US" sz="2800">
                <a:latin typeface="Britannic Bold" panose="020B0903060703020204" pitchFamily="34" charset="0"/>
              </a:rPr>
            </a:br>
            <a:endParaRPr lang="en-US"/>
          </a:p>
        </p:txBody>
      </p:sp>
      <p:pic>
        <p:nvPicPr>
          <p:cNvPr id="0" name="" descr="" title=""/>
          <p:cNvPicPr/>
          <p:nvPr/>
        </p:nvPicPr>
        <p:blipFill>
          <a:blip r:embed="rId3"/>
          <a:stretch>
            <a:fillRect/>
          </a:stretch>
        </p:blipFill>
        <p:spPr>
          <a:xfrm>
            <a:off x="2438400" y="1143000"/>
            <a:ext cx="3733800" cy="4832081"/>
          </a:xfrm>
          <a:prstGeom prst="rect">
            <a:avLst/>
          </a:prstGeom>
        </p:spPr>
      </p:pic>
    </p:spTree>
    <p:extLst>
      <p:ext uri="{BB962C8B-B14F-4D97-AF65-F5344CB8AC3E}">
        <p14:creationId xmlns:p14="http://schemas.microsoft.com/office/powerpoint/2010/main" val="184116021"/>
      </p:ext>
    </p:extLst>
  </p:cSld>
  <p:clrMapOvr>
    <a:masterClrMapping/>
  </p:clrMapOvr>
</p:sld>
</file>

<file path=ppt/slides/slide2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0962" name="Title 1" descr="" title=""/>
          <p:cNvSpPr>
            <a:spLocks noGrp="1"/>
          </p:cNvSpPr>
          <p:nvPr>
            <p:ph type="title"/>
          </p:nvPr>
        </p:nvSpPr>
        <p:spPr>
          <a:xfrm>
            <a:off x="0" y="228601"/>
            <a:ext cx="9144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Aft>
                <a:spcPts val="1800"/>
              </a:spcAft>
            </a:pPr>
            <a:r>
              <a:rPr lang="en-US" altLang="en-US" sz="3600">
                <a:solidFill>
                  <a:srgbClr val="0D5EB7"/>
                </a:solidFill>
                <a:latin typeface="Britannic Bold" panose="020B0903060703020204" pitchFamily="34" charset="0"/>
              </a:rPr>
              <a:t>Our Experience Representing Landowners Across the Country </a:t>
            </a:r>
            <a:br>
              <a:rPr lang="en-US" altLang="en-US" sz="3600">
                <a:solidFill>
                  <a:srgbClr val="0D5EB7"/>
                </a:solidFill>
                <a:latin typeface="Britannic Bold" panose="020B0903060703020204" pitchFamily="34" charset="0"/>
              </a:rPr>
            </a:br>
            <a:br>
              <a:rPr lang="en-US" altLang="en-US" sz="3600">
                <a:solidFill>
                  <a:srgbClr val="0D5EB7"/>
                </a:solidFill>
                <a:latin typeface="Britannic Bold" panose="020B0903060703020204" pitchFamily="34" charset="0"/>
              </a:rPr>
            </a:br>
            <a:endParaRPr lang="en-US" altLang="en-US" sz="2200">
              <a:solidFill>
                <a:srgbClr val="0D5EB7"/>
              </a:solidFill>
              <a:latin typeface="Georgia" panose="02040502050405020303" pitchFamily="18" charset="0"/>
            </a:endParaRPr>
          </a:p>
        </p:txBody>
      </p:sp>
      <p:pic>
        <p:nvPicPr>
          <p:cNvPr id="5" name="Content Placeholder 4" descr="" title=""/>
          <p:cNvPicPr>
            <a:picLocks noGrp="1"/>
          </p:cNvPicPr>
          <p:nvPr>
            <p:ph idx="1"/>
          </p:nvPr>
        </p:nvPicPr>
        <p:blipFill>
          <a:blip r:embed="rId2"/>
          <a:srcRect l="18088" t="16721" r="13894" b="21217"/>
          <a:stretch>
            <a:fillRect/>
          </a:stretch>
        </p:blipFill>
        <p:spPr>
          <a:xfrm>
            <a:off x="838200" y="1676400"/>
            <a:ext cx="7620000" cy="4343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4602493"/>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11" name="Picture 10" descr="" title="">
            <a:extLst>
              <a:ext uri="{FF2B5EF4-FFF2-40B4-BE49-F238E27FC236}">
                <a16:creationId xmlns:a16="http://schemas.microsoft.com/office/drawing/2014/main" id="{855DE196-4EE5-25DC-89CC-1D0305D8D1C5}"/>
              </a:ext>
            </a:extLst>
          </p:cNvPr>
          <p:cNvPicPr>
            <a:picLocks noChangeAspect="1"/>
          </p:cNvPicPr>
          <p:nvPr/>
        </p:nvPicPr>
        <p:blipFill>
          <a:blip r:embed="rId2"/>
          <a:srcRect/>
          <a:stretch>
            <a:fillRect/>
          </a:stretch>
        </p:blipFill>
        <p:spPr>
          <a:xfrm>
            <a:off x="2187256" y="721648"/>
            <a:ext cx="2145737" cy="2859752"/>
          </a:xfrm>
          <a:prstGeom prst="rect">
            <a:avLst/>
          </a:prstGeom>
          <a:ln>
            <a:solidFill>
              <a:schemeClr val="tx1"/>
            </a:solidFill>
          </a:ln>
          <a:effectLst>
            <a:outerShdw blurRad="63500" sx="102000" sy="102000" algn="ctr" rotWithShape="0">
              <a:prstClr val="black">
                <a:alpha val="40000"/>
              </a:prstClr>
            </a:outerShdw>
          </a:effectLst>
        </p:spPr>
      </p:pic>
      <p:pic>
        <p:nvPicPr>
          <p:cNvPr id="12" name="Picture 11" descr="" title="">
            <a:extLst>
              <a:ext uri="{FF2B5EF4-FFF2-40B4-BE49-F238E27FC236}">
                <a16:creationId xmlns:a16="http://schemas.microsoft.com/office/drawing/2014/main" id="{07364B4B-62FD-9ED5-E219-FEF561DD72D4}"/>
              </a:ext>
            </a:extLst>
          </p:cNvPr>
          <p:cNvPicPr>
            <a:picLocks noChangeAspect="1"/>
          </p:cNvPicPr>
          <p:nvPr/>
        </p:nvPicPr>
        <p:blipFill>
          <a:blip r:embed="rId3"/>
          <a:srcRect/>
          <a:stretch>
            <a:fillRect/>
          </a:stretch>
        </p:blipFill>
        <p:spPr>
          <a:xfrm>
            <a:off x="4811009" y="721648"/>
            <a:ext cx="2145737" cy="2859752"/>
          </a:xfrm>
          <a:prstGeom prst="rect">
            <a:avLst/>
          </a:prstGeom>
          <a:ln>
            <a:solidFill>
              <a:schemeClr val="tx1"/>
            </a:solidFill>
          </a:ln>
          <a:effectLst>
            <a:outerShdw blurRad="63500" sx="102000" sy="102000" algn="ctr" rotWithShape="0">
              <a:prstClr val="black">
                <a:alpha val="40000"/>
              </a:prstClr>
            </a:outerShdw>
          </a:effectLst>
        </p:spPr>
      </p:pic>
      <p:sp>
        <p:nvSpPr>
          <p:cNvPr id="13" name="Text Box 6" descr="" title="">
            <a:extLst>
              <a:ext uri="{FF2B5EF4-FFF2-40B4-BE49-F238E27FC236}">
                <a16:creationId xmlns:a16="http://schemas.microsoft.com/office/drawing/2014/main" id="{141E5800-2727-F37D-EE2A-AFDD3F2CB5C3}"/>
              </a:ext>
            </a:extLst>
          </p:cNvPr>
          <p:cNvSpPr txBox="1">
            <a:spLocks noChangeArrowheads="1"/>
          </p:cNvSpPr>
          <p:nvPr/>
        </p:nvSpPr>
        <p:spPr>
          <a:xfrm>
            <a:off x="2218886" y="3886200"/>
            <a:ext cx="2543175" cy="97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5000"/>
              </a:lnSpc>
              <a:spcBef>
                <a:spcPct val="5000"/>
              </a:spcBef>
              <a:buClr>
                <a:srgbClr val="0099FF"/>
              </a:buClr>
            </a:pPr>
            <a:r>
              <a:rPr lang="en-US" altLang="en-US">
                <a:latin typeface="Times New Roman" panose="02020603050405020304" pitchFamily="18" charset="0"/>
                <a:cs typeface="Times New Roman" panose="02020603050405020304" pitchFamily="18" charset="0"/>
              </a:rPr>
              <a:t>Lindsay S. C. Brinton</a:t>
            </a:r>
          </a:p>
          <a:p>
            <a:pPr eaLnBrk="1" hangingPunct="1">
              <a:lnSpc>
                <a:spcPct val="105000"/>
              </a:lnSpc>
              <a:spcBef>
                <a:spcPct val="5000"/>
              </a:spcBef>
              <a:buClr>
                <a:srgbClr val="0099FF"/>
              </a:buClr>
            </a:pPr>
            <a:r>
              <a:rPr lang="en-US" altLang="en-US">
                <a:latin typeface="Times New Roman" panose="02020603050405020304" pitchFamily="18" charset="0"/>
                <a:cs typeface="Times New Roman" panose="02020603050405020304" pitchFamily="18" charset="0"/>
              </a:rPr>
              <a:t>lbrinton@lewisrice.com </a:t>
            </a:r>
          </a:p>
          <a:p>
            <a:pPr eaLnBrk="1" hangingPunct="1">
              <a:lnSpc>
                <a:spcPct val="105000"/>
              </a:lnSpc>
              <a:spcBef>
                <a:spcPct val="5000"/>
              </a:spcBef>
              <a:buClr>
                <a:srgbClr val="0099FF"/>
              </a:buClr>
            </a:pPr>
            <a:r>
              <a:rPr lang="en-US" altLang="en-US">
                <a:latin typeface="Times New Roman" panose="02020603050405020304" pitchFamily="18" charset="0"/>
                <a:cs typeface="Times New Roman" panose="02020603050405020304" pitchFamily="18" charset="0"/>
              </a:rPr>
              <a:t>(314) 444-7723</a:t>
            </a:r>
          </a:p>
        </p:txBody>
      </p:sp>
      <p:sp>
        <p:nvSpPr>
          <p:cNvPr id="14" name="TextBox 5" descr="" title="">
            <a:extLst>
              <a:ext uri="{FF2B5EF4-FFF2-40B4-BE49-F238E27FC236}">
                <a16:creationId xmlns:a16="http://schemas.microsoft.com/office/drawing/2014/main" id="{7F70B143-7C95-F589-235F-AE6F98A55D4F}"/>
              </a:ext>
            </a:extLst>
          </p:cNvPr>
          <p:cNvSpPr txBox="1">
            <a:spLocks noChangeArrowheads="1"/>
          </p:cNvSpPr>
          <p:nvPr/>
        </p:nvSpPr>
        <p:spPr>
          <a:xfrm>
            <a:off x="4758726" y="3886200"/>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latin typeface="Times New Roman" panose="02020603050405020304" pitchFamily="18" charset="0"/>
                <a:cs typeface="Times New Roman" panose="02020603050405020304" pitchFamily="18" charset="0"/>
              </a:rPr>
              <a:t>Meghan S. Largent</a:t>
            </a:r>
          </a:p>
          <a:p>
            <a:r>
              <a:rPr lang="en-US" altLang="en-US">
                <a:latin typeface="Times New Roman" panose="02020603050405020304" pitchFamily="18" charset="0"/>
                <a:cs typeface="Times New Roman" panose="02020603050405020304" pitchFamily="18" charset="0"/>
              </a:rPr>
              <a:t>mlargent@lewisrice.com</a:t>
            </a:r>
          </a:p>
          <a:p>
            <a:r>
              <a:rPr lang="en-US" altLang="en-US">
                <a:latin typeface="Times New Roman" panose="02020603050405020304" pitchFamily="18" charset="0"/>
                <a:cs typeface="Times New Roman" panose="02020603050405020304" pitchFamily="18" charset="0"/>
              </a:rPr>
              <a:t>(314) 444-7704</a:t>
            </a:r>
          </a:p>
        </p:txBody>
      </p:sp>
    </p:spTree>
    <p:extLst>
      <p:ext uri="{BB962C8B-B14F-4D97-AF65-F5344CB8AC3E}">
        <p14:creationId xmlns:p14="http://schemas.microsoft.com/office/powerpoint/2010/main" val="2988475756"/>
      </p:ext>
    </p:extLst>
  </p:cSld>
  <p:clrMapOvr>
    <a:masterClrMapping/>
  </p:clrMapOvr>
</p:sld>
</file>

<file path=ppt/slides/slide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3314" name="Rectangle 2" descr="" title=""/>
          <p:cNvSpPr>
            <a:spLocks noGrp="1" noChangeArrowheads="1"/>
          </p:cNvSpPr>
          <p:nvPr>
            <p:ph type="title"/>
          </p:nvPr>
        </p:nvSpPr>
        <p:spPr>
          <a:xfrm>
            <a:off x="0" y="304800"/>
            <a:ext cx="91440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3200">
                <a:solidFill>
                  <a:srgbClr val="0D5EB7"/>
                </a:solidFill>
                <a:latin typeface="Britannic Bold" panose="020B0903060703020204" pitchFamily="34" charset="0"/>
              </a:rPr>
              <a:t>What are “Rails-to-Trails” Cases?</a:t>
            </a:r>
          </a:p>
        </p:txBody>
      </p:sp>
      <p:sp>
        <p:nvSpPr>
          <p:cNvPr id="13315" name="Rectangle 4" descr="" title=""/>
          <p:cNvSpPr>
            <a:spLocks noGrp="1" noChangeArrowheads="1"/>
          </p:cNvSpPr>
          <p:nvPr>
            <p:ph type="body" sz="half" idx="1"/>
          </p:nvPr>
        </p:nvSpPr>
        <p:spPr>
          <a:xfrm>
            <a:off x="342900" y="933450"/>
            <a:ext cx="84582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Wingdings" panose="05000000000000000000" pitchFamily="2" charset="2"/>
              <a:buNone/>
            </a:pPr>
            <a:r>
              <a:rPr lang="en-US" altLang="en-US" sz="2200">
                <a:latin typeface="Georgia" panose="02040502050405020303" pitchFamily="18" charset="0"/>
              </a:rPr>
              <a:t>The “after” picture – pursuant to federal law, the former railroad right- of-way is converted to a public linear park</a:t>
            </a:r>
          </a:p>
        </p:txBody>
      </p:sp>
      <p:pic>
        <p:nvPicPr>
          <p:cNvPr id="13316" name="Picture 1" descr="" title=""/>
          <p:cNvPicPr>
            <a:picLocks noChangeAspect="1"/>
          </p:cNvPicPr>
          <p:nvPr/>
        </p:nvPicPr>
        <p:blipFill>
          <a:blip r:embed="rId2"/>
          <a:srcRect/>
          <a:stretch>
            <a:fillRect/>
          </a:stretch>
        </p:blipFill>
        <p:spPr>
          <a:xfrm>
            <a:off x="1866900" y="1866900"/>
            <a:ext cx="5410200" cy="40576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D8839F20-8421-ED5A-D0B2-0686E197BC6D}"/>
              </a:ext>
            </a:extLst>
          </p:cNvPr>
          <p:cNvSpPr>
            <a:spLocks noGrp="1"/>
          </p:cNvSpPr>
          <p:nvPr>
            <p:ph type="body" sz="quarter" idx="13"/>
          </p:nvPr>
        </p:nvSpPr>
        <p:spPr/>
        <p:txBody>
          <a:bodyPr/>
          <a:lstStyle/>
          <a:p>
            <a:endParaRPr lang="en-US"/>
          </a:p>
        </p:txBody>
      </p:sp>
      <p:sp>
        <p:nvSpPr>
          <p:cNvPr id="3" name="Text Placeholder 2" descr="" title="">
            <a:extLst>
              <a:ext uri="{FF2B5EF4-FFF2-40B4-BE49-F238E27FC236}">
                <a16:creationId xmlns:a16="http://schemas.microsoft.com/office/drawing/2014/main" id="{4CF4884B-2635-5552-C91B-D783964FAC85}"/>
              </a:ext>
            </a:extLst>
          </p:cNvPr>
          <p:cNvSpPr>
            <a:spLocks noGrp="1"/>
          </p:cNvSpPr>
          <p:nvPr>
            <p:ph type="body" sz="quarter" idx="16"/>
          </p:nvPr>
        </p:nvSpPr>
        <p:spPr>
          <a:xfrm>
            <a:off x="595762" y="533400"/>
            <a:ext cx="7786237" cy="984051"/>
          </a:xfrm>
        </p:spPr>
        <p:txBody>
          <a:bodyPr/>
          <a:lstStyle/>
          <a:p>
            <a:pPr algn="ctr"/>
            <a:r>
              <a:rPr lang="en-US" sz="3200">
                <a:latin typeface="Britannic Bold" panose="020B0903060703020204" pitchFamily="34" charset="0"/>
              </a:rPr>
              <a:t>Railroad Acquires Right-of-Way </a:t>
            </a:r>
          </a:p>
          <a:p>
            <a:pPr algn="ctr"/>
            <a:r>
              <a:rPr lang="en-US" sz="3200">
                <a:latin typeface="Britannic Bold" panose="020B0903060703020204" pitchFamily="34" charset="0"/>
              </a:rPr>
              <a:t>by One of Three Ways</a:t>
            </a:r>
          </a:p>
        </p:txBody>
      </p:sp>
      <p:sp>
        <p:nvSpPr>
          <p:cNvPr id="4" name="Text Placeholder 3" descr="" title="">
            <a:extLst>
              <a:ext uri="{FF2B5EF4-FFF2-40B4-BE49-F238E27FC236}">
                <a16:creationId xmlns:a16="http://schemas.microsoft.com/office/drawing/2014/main" id="{EF3E4FB4-D19D-5AB8-808A-8573DD397340}"/>
              </a:ext>
            </a:extLst>
          </p:cNvPr>
          <p:cNvSpPr>
            <a:spLocks noGrp="1"/>
          </p:cNvSpPr>
          <p:nvPr>
            <p:ph type="body" sz="quarter" idx="17"/>
          </p:nvPr>
        </p:nvSpPr>
        <p:spPr>
          <a:xfrm>
            <a:off x="469106" y="1600200"/>
            <a:ext cx="7912892" cy="3874748"/>
          </a:xfrm>
        </p:spPr>
        <p:txBody>
          <a:bodyPr/>
          <a:lstStyle/>
          <a:p>
            <a:pPr marL="342900" indent="-342900">
              <a:buAutoNum type="arabicPeriod"/>
            </a:pPr>
            <a:r>
              <a:rPr lang="en-US" sz="2400" b="1" i="0"/>
              <a:t>Written conveyance from landowner</a:t>
            </a:r>
          </a:p>
          <a:p>
            <a:pPr marL="800100" lvl="1" indent="-285750"/>
            <a:r>
              <a:rPr lang="en-US" i="0"/>
              <a:t>Landowner executes document conveying right or land to the railroad to use land for a railroad right-of-way</a:t>
            </a:r>
          </a:p>
          <a:p>
            <a:pPr marL="800100" lvl="1" indent="-285750"/>
            <a:r>
              <a:rPr lang="en-US"/>
              <a:t>Can be either easement (right) or fee (land) depending on state law</a:t>
            </a:r>
            <a:endParaRPr lang="en-US" i="0"/>
          </a:p>
          <a:p>
            <a:pPr marL="342900" indent="-342900">
              <a:buAutoNum type="arabicPeriod"/>
            </a:pPr>
            <a:r>
              <a:rPr lang="en-US" sz="2400" b="1" i="0"/>
              <a:t>Condemnation</a:t>
            </a:r>
          </a:p>
          <a:p>
            <a:pPr marL="800100" lvl="1" indent="-285750"/>
            <a:r>
              <a:rPr lang="en-US" i="0"/>
              <a:t>Landowner did </a:t>
            </a:r>
            <a:r>
              <a:rPr lang="en-US" i="0" u="sng"/>
              <a:t>not</a:t>
            </a:r>
            <a:r>
              <a:rPr lang="en-US" i="0"/>
              <a:t> willingly convey property to railroad</a:t>
            </a:r>
          </a:p>
          <a:p>
            <a:pPr marL="800100" lvl="1" indent="-285750"/>
            <a:r>
              <a:rPr lang="en-US"/>
              <a:t>Railroad used its power of eminent domain to condemn owner’s land for use as a railroad right-of-way</a:t>
            </a:r>
          </a:p>
          <a:p>
            <a:pPr marL="800100" lvl="1" indent="-285750"/>
            <a:r>
              <a:rPr lang="en-US" i="0"/>
              <a:t>In most states (not VA), only a limited easement is conveyed</a:t>
            </a:r>
          </a:p>
          <a:p>
            <a:pPr marL="342900" indent="-342900">
              <a:buAutoNum type="arabicPeriod"/>
            </a:pPr>
            <a:r>
              <a:rPr lang="en-US" sz="2400" b="1" i="0"/>
              <a:t>Prescriptive Easement/Charter </a:t>
            </a:r>
          </a:p>
          <a:p>
            <a:pPr marL="800100" lvl="1" indent="-285750"/>
            <a:r>
              <a:rPr lang="en-US"/>
              <a:t>Similar to adverse possession</a:t>
            </a:r>
          </a:p>
          <a:p>
            <a:pPr marL="800100" lvl="1" indent="-285750"/>
            <a:r>
              <a:rPr lang="en-US" i="0"/>
              <a:t>Railroad has no written document by which it acquired its right-of-way </a:t>
            </a:r>
          </a:p>
          <a:p>
            <a:pPr marL="800100" lvl="1" indent="-285750"/>
            <a:r>
              <a:rPr lang="en-US"/>
              <a:t>Railroad used its power of eminent domain to build right-of-way</a:t>
            </a:r>
          </a:p>
          <a:p>
            <a:pPr marL="800100" lvl="1" indent="-285750"/>
            <a:r>
              <a:rPr lang="en-US" i="0"/>
              <a:t>In most states, on</a:t>
            </a:r>
            <a:r>
              <a:rPr lang="en-US"/>
              <a:t>ly a limited easement is conveyed</a:t>
            </a:r>
            <a:endParaRPr lang="en-US" i="0"/>
          </a:p>
          <a:p>
            <a:pPr marL="800100" lvl="1" indent="-285750"/>
            <a:endParaRPr lang="en-US" i="0"/>
          </a:p>
        </p:txBody>
      </p:sp>
    </p:spTree>
    <p:extLst>
      <p:ext uri="{BB962C8B-B14F-4D97-AF65-F5344CB8AC3E}">
        <p14:creationId xmlns:p14="http://schemas.microsoft.com/office/powerpoint/2010/main" val="572234599"/>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p:cNvSpPr>
            <a:spLocks noGrp="1"/>
          </p:cNvSpPr>
          <p:nvPr>
            <p:ph type="body" sz="quarter" idx="14"/>
          </p:nvPr>
        </p:nvSpPr>
        <p:spPr>
          <a:xfrm>
            <a:off x="990600" y="533400"/>
            <a:ext cx="6970625" cy="759995"/>
          </a:xfrm>
        </p:spPr>
        <p:txBody>
          <a:bodyPr/>
          <a:lstStyle/>
          <a:p>
            <a:pPr algn="ctr"/>
            <a:r>
              <a:rPr lang="en-US" sz="3600">
                <a:latin typeface="Britannic Bold" panose="020B0903060703020204" pitchFamily="34" charset="0"/>
              </a:rPr>
              <a:t>Railroad Ownership Documented in Valuation Map</a:t>
            </a:r>
          </a:p>
        </p:txBody>
      </p:sp>
      <p:pic>
        <p:nvPicPr>
          <p:cNvPr id="5" name="Picture 4" descr="" title="">
            <a:extLst>
              <a:ext uri="{FF2B5EF4-FFF2-40B4-BE49-F238E27FC236}">
                <a16:creationId xmlns:a16="http://schemas.microsoft.com/office/drawing/2014/main" id="{730E07B2-DEEC-CE15-721C-B2FD369EB00E}"/>
              </a:ext>
            </a:extLst>
          </p:cNvPr>
          <p:cNvPicPr>
            <a:picLocks noChangeAspect="1"/>
          </p:cNvPicPr>
          <p:nvPr/>
        </p:nvPicPr>
        <p:blipFill>
          <a:blip r:embed="rId2"/>
          <a:stretch>
            <a:fillRect/>
          </a:stretch>
        </p:blipFill>
        <p:spPr>
          <a:xfrm>
            <a:off x="359216" y="1905000"/>
            <a:ext cx="8547794" cy="3581400"/>
          </a:xfrm>
          <a:prstGeom prst="rect">
            <a:avLst/>
          </a:prstGeom>
        </p:spPr>
      </p:pic>
    </p:spTree>
    <p:extLst>
      <p:ext uri="{BB962C8B-B14F-4D97-AF65-F5344CB8AC3E}">
        <p14:creationId xmlns:p14="http://schemas.microsoft.com/office/powerpoint/2010/main" val="942740300"/>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9" name="Title 1" descr="" title="">
            <a:extLst>
              <a:ext uri="{FF2B5EF4-FFF2-40B4-BE49-F238E27FC236}">
                <a16:creationId xmlns:a16="http://schemas.microsoft.com/office/drawing/2014/main" id="{81786291-6E7B-5065-CBE8-D7F36026C3DA}"/>
              </a:ext>
            </a:extLst>
          </p:cNvPr>
          <p:cNvSpPr>
            <a:spLocks noGrp="1"/>
          </p:cNvSpPr>
          <p:nvPr>
            <p:ph type="title"/>
          </p:nvPr>
        </p:nvSpPr>
        <p:spPr>
          <a:xfrm>
            <a:off x="559293" y="152400"/>
            <a:ext cx="8279907" cy="1371600"/>
          </a:xfrm>
        </p:spPr>
        <p:txBody>
          <a:bodyPr/>
          <a:lstStyle/>
          <a:p>
            <a:pPr algn="ctr"/>
            <a:r>
              <a:rPr lang="en-US" sz="3200">
                <a:latin typeface="Britannic Bold" panose="020B0903060703020204" pitchFamily="34" charset="0"/>
              </a:rPr>
              <a:t>Railroad Ownership Documented </a:t>
            </a:r>
            <a:br>
              <a:rPr lang="en-US" sz="3200">
                <a:latin typeface="Britannic Bold" panose="020B0903060703020204" pitchFamily="34" charset="0"/>
              </a:rPr>
            </a:br>
            <a:r>
              <a:rPr lang="en-US" sz="3200">
                <a:latin typeface="Britannic Bold" panose="020B0903060703020204" pitchFamily="34" charset="0"/>
              </a:rPr>
              <a:t>in Valuation Schedule</a:t>
            </a:r>
            <a:br>
              <a:rPr lang="en-US" sz="2800">
                <a:latin typeface="Britannic Bold" panose="020B0903060703020204" pitchFamily="34" charset="0"/>
              </a:rPr>
            </a:br>
            <a:endParaRPr lang="en-US"/>
          </a:p>
        </p:txBody>
      </p:sp>
      <p:pic>
        <p:nvPicPr>
          <p:cNvPr id="6" name="Picture 5" descr="" title="">
            <a:extLst>
              <a:ext uri="{FF2B5EF4-FFF2-40B4-BE49-F238E27FC236}">
                <a16:creationId xmlns:a16="http://schemas.microsoft.com/office/drawing/2014/main" id="{3DC3C14B-0FF9-2369-FA90-2F51026D7ADE}"/>
              </a:ext>
            </a:extLst>
          </p:cNvPr>
          <p:cNvPicPr>
            <a:picLocks noChangeAspect="1"/>
          </p:cNvPicPr>
          <p:nvPr/>
        </p:nvPicPr>
        <p:blipFill>
          <a:blip r:embed="rId2"/>
          <a:stretch>
            <a:fillRect/>
          </a:stretch>
        </p:blipFill>
        <p:spPr>
          <a:xfrm>
            <a:off x="350298" y="1504950"/>
            <a:ext cx="8443404" cy="3848100"/>
          </a:xfrm>
          <a:prstGeom prst="rect">
            <a:avLst/>
          </a:prstGeom>
        </p:spPr>
      </p:pic>
    </p:spTree>
    <p:extLst>
      <p:ext uri="{BB962C8B-B14F-4D97-AF65-F5344CB8AC3E}">
        <p14:creationId xmlns:p14="http://schemas.microsoft.com/office/powerpoint/2010/main" val="1057214580"/>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6EBBA956-D264-EDB3-6643-44C4D75CDCED}"/>
              </a:ext>
            </a:extLst>
          </p:cNvPr>
          <p:cNvSpPr>
            <a:spLocks noGrp="1"/>
          </p:cNvSpPr>
          <p:nvPr>
            <p:ph type="body" sz="quarter" idx="14"/>
          </p:nvPr>
        </p:nvSpPr>
        <p:spPr>
          <a:xfrm>
            <a:off x="896186" y="762000"/>
            <a:ext cx="7351625" cy="1236560"/>
          </a:xfrm>
        </p:spPr>
        <p:txBody>
          <a:bodyPr/>
          <a:lstStyle/>
          <a:p>
            <a:pPr algn="ctr"/>
            <a:r>
              <a:rPr lang="en-US" sz="3600">
                <a:solidFill>
                  <a:srgbClr val="0D5EB7"/>
                </a:solidFill>
                <a:latin typeface="Britannic Bold" panose="020B0903060703020204" pitchFamily="34" charset="0"/>
              </a:rPr>
              <a:t>Under State Law, RR Easement Extinguished Upon Abandonment </a:t>
            </a:r>
          </a:p>
        </p:txBody>
      </p:sp>
      <p:pic>
        <p:nvPicPr>
          <p:cNvPr id="3" name="Picture 2" descr="" title="">
            <a:extLst>
              <a:ext uri="{FF2B5EF4-FFF2-40B4-BE49-F238E27FC236}">
                <a16:creationId xmlns:a16="http://schemas.microsoft.com/office/drawing/2014/main" id="{81F3F8AB-DFAB-1911-D331-B3D6BE124AFE}"/>
              </a:ext>
            </a:extLst>
          </p:cNvPr>
          <p:cNvPicPr>
            <a:picLocks noChangeAspect="1"/>
          </p:cNvPicPr>
          <p:nvPr/>
        </p:nvPicPr>
        <p:blipFill>
          <a:blip r:embed="rId2"/>
          <a:srcRect/>
          <a:stretch>
            <a:fillRect/>
          </a:stretch>
        </p:blipFill>
        <p:spPr>
          <a:xfrm>
            <a:off x="1811864" y="2362200"/>
            <a:ext cx="5520267" cy="3105150"/>
          </a:xfrm>
          <a:prstGeom prst="rect">
            <a:avLst/>
          </a:prstGeom>
        </p:spPr>
      </p:pic>
    </p:spTree>
    <p:extLst>
      <p:ext uri="{BB962C8B-B14F-4D97-AF65-F5344CB8AC3E}">
        <p14:creationId xmlns:p14="http://schemas.microsoft.com/office/powerpoint/2010/main" val="1422294575"/>
      </p:ext>
    </p:extLst>
  </p:cSld>
  <p:clrMapOvr>
    <a:masterClrMapping/>
  </p:clrMapOvr>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ext Placeholder 2" descr="" title="">
            <a:extLst>
              <a:ext uri="{FF2B5EF4-FFF2-40B4-BE49-F238E27FC236}">
                <a16:creationId xmlns:a16="http://schemas.microsoft.com/office/drawing/2014/main" id="{48F59A08-E3D0-C0B7-7260-82436C3CB86C}"/>
              </a:ext>
            </a:extLst>
          </p:cNvPr>
          <p:cNvSpPr>
            <a:spLocks noGrp="1"/>
          </p:cNvSpPr>
          <p:nvPr>
            <p:ph type="body" sz="quarter" idx="16"/>
          </p:nvPr>
        </p:nvSpPr>
        <p:spPr>
          <a:xfrm>
            <a:off x="762000" y="609600"/>
            <a:ext cx="7620000" cy="767702"/>
          </a:xfrm>
        </p:spPr>
        <p:txBody>
          <a:bodyPr/>
          <a:lstStyle/>
          <a:p>
            <a:pPr algn="ctr"/>
            <a:r>
              <a:rPr lang="en-US" sz="3600" b="1">
                <a:solidFill>
                  <a:srgbClr val="0D5EB7"/>
                </a:solidFill>
                <a:latin typeface="Britannic Bold" panose="020B0903060703020204" pitchFamily="34" charset="0"/>
              </a:rPr>
              <a:t>Federal Law Preempts State Law</a:t>
            </a:r>
          </a:p>
        </p:txBody>
      </p:sp>
      <p:pic>
        <p:nvPicPr>
          <p:cNvPr id="1026" name="Picture 2" descr="" title="">
            <a:extLst>
              <a:ext uri="{FF2B5EF4-FFF2-40B4-BE49-F238E27FC236}">
                <a16:creationId xmlns:a16="http://schemas.microsoft.com/office/drawing/2014/main" id="{8B3C1B36-54D6-326C-BB0B-52877D3B5DB3}"/>
              </a:ext>
            </a:extLst>
          </p:cNvPr>
          <p:cNvPicPr>
            <a:picLocks noChangeAspect="1" noChangeArrowheads="1"/>
          </p:cNvPicPr>
          <p:nvPr/>
        </p:nvPicPr>
        <p:blipFill>
          <a:blip r:embed="rId2"/>
          <a:srcRect/>
          <a:stretch>
            <a:fillRect/>
          </a:stretch>
        </p:blipFill>
        <p:spPr>
          <a:xfrm>
            <a:off x="342900" y="1676400"/>
            <a:ext cx="8458200" cy="3257550"/>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419206"/>
      </p:ext>
    </p:extLst>
  </p:cSld>
  <p:clrMapOvr>
    <a:masterClrMapping/>
  </p:clrMapOvr>
</p:sld>
</file>

<file path=ppt/slides/slide9.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5362" name="Rectangle 2" descr="" title=""/>
          <p:cNvSpPr>
            <a:spLocks noGrp="1" noChangeArrowheads="1"/>
          </p:cNvSpPr>
          <p:nvPr>
            <p:ph type="title"/>
          </p:nvPr>
        </p:nvSpPr>
        <p:spPr>
          <a:xfrm>
            <a:off x="0" y="467380"/>
            <a:ext cx="91440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3600">
                <a:solidFill>
                  <a:srgbClr val="0D5EB7"/>
                </a:solidFill>
                <a:latin typeface="Britannic Bold" panose="020B0903060703020204" pitchFamily="34" charset="0"/>
              </a:rPr>
              <a:t>What are “Rails-to-Trails” Cases?</a:t>
            </a:r>
          </a:p>
        </p:txBody>
      </p:sp>
      <p:sp>
        <p:nvSpPr>
          <p:cNvPr id="14339" name="Rectangle 3" descr="" title=""/>
          <p:cNvSpPr>
            <a:spLocks noGrp="1" noChangeArrowheads="1"/>
          </p:cNvSpPr>
          <p:nvPr>
            <p:ph type="body" sz="half" idx="1"/>
          </p:nvPr>
        </p:nvSpPr>
        <p:spPr>
          <a:xfrm>
            <a:off x="829094" y="1104900"/>
            <a:ext cx="4114800" cy="464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endParaRPr lang="en-US" altLang="en-US" sz="2000">
              <a:solidFill>
                <a:srgbClr val="0D5EB7"/>
              </a:solidFill>
            </a:endParaRPr>
          </a:p>
          <a:p>
            <a:pPr marL="457200" indent="-457200" eaLnBrk="1" hangingPunct="1">
              <a:defRPr/>
            </a:pPr>
            <a:r>
              <a:rPr lang="en-US" altLang="en-US" sz="2000" b="1">
                <a:latin typeface="Georgia" panose="02040502050405020303" pitchFamily="18" charset="0"/>
              </a:rPr>
              <a:t>The Plaintiffs</a:t>
            </a:r>
          </a:p>
          <a:p>
            <a:pPr marL="914400" lvl="1" indent="-457200" eaLnBrk="1" hangingPunct="1">
              <a:defRPr/>
            </a:pPr>
            <a:r>
              <a:rPr lang="en-US" altLang="en-US">
                <a:latin typeface="Georgia" panose="02040502050405020303" pitchFamily="18" charset="0"/>
              </a:rPr>
              <a:t>Landowners owning land adjacent to former railroad right-of-way</a:t>
            </a:r>
          </a:p>
          <a:p>
            <a:pPr marL="457200" indent="-457200" eaLnBrk="1" hangingPunct="1">
              <a:defRPr/>
            </a:pPr>
            <a:r>
              <a:rPr lang="en-US" altLang="en-US" sz="2000" b="1">
                <a:latin typeface="Georgia" panose="02040502050405020303" pitchFamily="18" charset="0"/>
              </a:rPr>
              <a:t>The Defendant</a:t>
            </a:r>
          </a:p>
          <a:p>
            <a:pPr marL="914400" lvl="1" indent="-457200" eaLnBrk="1" hangingPunct="1">
              <a:defRPr/>
            </a:pPr>
            <a:r>
              <a:rPr lang="en-US" altLang="en-US">
                <a:latin typeface="Georgia" panose="02040502050405020303" pitchFamily="18" charset="0"/>
              </a:rPr>
              <a:t>The federal government – represented by the Department of Justice</a:t>
            </a:r>
          </a:p>
          <a:p>
            <a:pPr marL="457200" indent="-457200" eaLnBrk="1" hangingPunct="1">
              <a:defRPr/>
            </a:pPr>
            <a:r>
              <a:rPr lang="en-US" altLang="en-US" sz="2000" b="1">
                <a:latin typeface="Georgia" panose="02040502050405020303" pitchFamily="18" charset="0"/>
              </a:rPr>
              <a:t>The Court</a:t>
            </a:r>
          </a:p>
          <a:p>
            <a:pPr marL="914400" lvl="1" indent="-457200" eaLnBrk="1" hangingPunct="1">
              <a:defRPr/>
            </a:pPr>
            <a:r>
              <a:rPr lang="en-US" altLang="en-US">
                <a:latin typeface="Georgia" panose="02040502050405020303" pitchFamily="18" charset="0"/>
              </a:rPr>
              <a:t>U.S. Court of Federal Claims – located in Washington, DC</a:t>
            </a:r>
          </a:p>
          <a:p>
            <a:pPr marL="457200" indent="-457200" eaLnBrk="1" hangingPunct="1">
              <a:defRPr/>
            </a:pPr>
            <a:r>
              <a:rPr lang="en-US" altLang="en-US" sz="2000" b="1">
                <a:latin typeface="Georgia" panose="02040502050405020303" pitchFamily="18" charset="0"/>
              </a:rPr>
              <a:t>The Law  </a:t>
            </a:r>
          </a:p>
          <a:p>
            <a:pPr marL="914400" lvl="1" indent="-457200" eaLnBrk="1" hangingPunct="1">
              <a:defRPr/>
            </a:pPr>
            <a:r>
              <a:rPr lang="en-US" altLang="en-US">
                <a:latin typeface="Georgia" panose="02040502050405020303" pitchFamily="18" charset="0"/>
              </a:rPr>
              <a:t>The  federal “Trails Act”</a:t>
            </a:r>
          </a:p>
          <a:p>
            <a:pPr eaLnBrk="1" hangingPunct="1">
              <a:defRPr/>
            </a:pPr>
            <a:endParaRPr lang="en-US" altLang="en-US">
              <a:latin typeface="Georgia" panose="02040502050405020303" pitchFamily="18" charset="0"/>
            </a:endParaRPr>
          </a:p>
        </p:txBody>
      </p:sp>
      <p:sp>
        <p:nvSpPr>
          <p:cNvPr id="15365" name="AutoShape 4" descr="" title=""/>
          <p:cNvSpPr>
            <a:spLocks noChangeAspect="1" noChangeArrowheads="1"/>
          </p:cNvSpPr>
          <p:nvPr/>
        </p:nvSpPr>
        <p:spPr>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15366" name="AutoShape 6" descr="" title=""/>
          <p:cNvSpPr>
            <a:spLocks noChangeAspect="1" noChangeArrowheads="1"/>
          </p:cNvSpPr>
          <p:nvPr/>
        </p:nvSpPr>
        <p:spPr>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15367" name="AutoShape 8" descr="" title=""/>
          <p:cNvSpPr>
            <a:spLocks noChangeAspect="1" noChangeArrowheads="1"/>
          </p:cNvSpPr>
          <p:nvPr/>
        </p:nvSpPr>
        <p:spPr>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15370" name="Picture 10" descr="" title=""/>
          <p:cNvPicPr>
            <a:picLocks noChangeAspect="1" noChangeArrowheads="1"/>
          </p:cNvPicPr>
          <p:nvPr/>
        </p:nvPicPr>
        <p:blipFill>
          <a:blip r:embed="rId2"/>
          <a:srcRect/>
          <a:stretch>
            <a:fillRect/>
          </a:stretch>
        </p:blipFill>
        <p:spPr>
          <a:xfrm>
            <a:off x="5333258" y="1104900"/>
            <a:ext cx="2781236" cy="2703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 title="">
            <a:extLst>
              <a:ext uri="{FF2B5EF4-FFF2-40B4-BE49-F238E27FC236}">
                <a16:creationId xmlns:a16="http://schemas.microsoft.com/office/drawing/2014/main" id="{2EFB16CE-D57E-CEBB-B5EB-EF28795958B5}"/>
              </a:ext>
            </a:extLst>
          </p:cNvPr>
          <p:cNvPicPr>
            <a:picLocks noChangeAspect="1" noChangeArrowheads="1"/>
          </p:cNvPicPr>
          <p:nvPr/>
        </p:nvPicPr>
        <p:blipFill>
          <a:blip r:embed="rId3"/>
          <a:srcRect/>
          <a:stretch>
            <a:fillRect/>
          </a:stretch>
        </p:blipFill>
        <p:spPr>
          <a:xfrm>
            <a:off x="5038838" y="3960962"/>
            <a:ext cx="3370077" cy="19257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Lewis R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游ゴシック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等线 Light"/>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游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等线"/>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lastPrinted>1900-01-01T06:00:00.0000000Z</lastPrinted>
  <dcterms:created xsi:type="dcterms:W3CDTF">1900-01-01T06:00:00.0000000Z</dcterms:created>
  <dcterms:modified xsi:type="dcterms:W3CDTF">1900-01-01T06:00:00.0000000Z</dcterms:modified>
</coreProperties>
</file>

<file path=docProps/custom.xml><?xml version="1.0" encoding="utf-8"?>
<op:Properties xmlns:vt="http://schemas.openxmlformats.org/officeDocument/2006/docPropsVTypes" xmlns:op="http://schemas.openxmlformats.org/officeDocument/2006/custom-properties"/>
</file>