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2" r:id="rId2"/>
    <p:sldId id="259" r:id="rId3"/>
    <p:sldId id="260"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03" r:id="rId33"/>
    <p:sldId id="304" r:id="rId34"/>
    <p:sldId id="294" r:id="rId35"/>
    <p:sldId id="305" r:id="rId36"/>
    <p:sldId id="297" r:id="rId37"/>
    <p:sldId id="298" r:id="rId38"/>
    <p:sldId id="299" r:id="rId39"/>
    <p:sldId id="300" r:id="rId40"/>
    <p:sldId id="301" r:id="rId41"/>
    <p:sldId id="302" r:id="rId42"/>
    <p:sldId id="306" r:id="rId43"/>
    <p:sldId id="2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380"/>
    <a:srgbClr val="79A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6" autoAdjust="0"/>
    <p:restoredTop sz="94660"/>
  </p:normalViewPr>
  <p:slideViewPr>
    <p:cSldViewPr snapToGrid="0">
      <p:cViewPr varScale="1">
        <p:scale>
          <a:sx n="111" d="100"/>
          <a:sy n="111" d="100"/>
        </p:scale>
        <p:origin x="634" y="67"/>
      </p:cViewPr>
      <p:guideLst/>
    </p:cSldViewPr>
  </p:slideViewPr>
  <p:notesTextViewPr>
    <p:cViewPr>
      <p:scale>
        <a:sx n="3" d="2"/>
        <a:sy n="3" d="2"/>
      </p:scale>
      <p:origin x="0" y="0"/>
    </p:cViewPr>
  </p:notesTextViewPr>
  <p:notesViewPr>
    <p:cSldViewPr snapToGrid="0">
      <p:cViewPr varScale="1">
        <p:scale>
          <a:sx n="76" d="100"/>
          <a:sy n="76" d="100"/>
        </p:scale>
        <p:origin x="29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5833C-823B-483D-9C8A-15034DAF41B8}"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647A90BF-679C-47B1-809C-8BAE92F036F3}">
      <dgm:prSet phldrT="[Text]"/>
      <dgm:spPr/>
      <dgm:t>
        <a:bodyPr/>
        <a:lstStyle/>
        <a:p>
          <a:r>
            <a:rPr lang="en-US" i="1" dirty="0">
              <a:latin typeface="Georgia" panose="02040502050405020303" pitchFamily="18" charset="0"/>
            </a:rPr>
            <a:t>Bader Farms v. Monsanto Co.</a:t>
          </a:r>
        </a:p>
      </dgm:t>
    </dgm:pt>
    <dgm:pt modelId="{0A0AE509-C698-45B5-A663-FCAF8F37D859}" type="parTrans" cxnId="{AA84BEDE-3DD4-4428-B6D2-4A7FC5C9D95A}">
      <dgm:prSet/>
      <dgm:spPr/>
      <dgm:t>
        <a:bodyPr/>
        <a:lstStyle/>
        <a:p>
          <a:endParaRPr lang="en-US"/>
        </a:p>
      </dgm:t>
    </dgm:pt>
    <dgm:pt modelId="{9CF916E8-CF54-4A1E-9C51-6F859C20B3F5}" type="sibTrans" cxnId="{AA84BEDE-3DD4-4428-B6D2-4A7FC5C9D95A}">
      <dgm:prSet/>
      <dgm:spPr/>
      <dgm:t>
        <a:bodyPr/>
        <a:lstStyle/>
        <a:p>
          <a:endParaRPr lang="en-US"/>
        </a:p>
      </dgm:t>
    </dgm:pt>
    <dgm:pt modelId="{E622F296-8054-4E15-B426-AADC12428279}">
      <dgm:prSet phldrT="[Text]"/>
      <dgm:spPr/>
      <dgm:t>
        <a:bodyPr/>
        <a:lstStyle/>
        <a:p>
          <a:r>
            <a:rPr lang="en-US" i="1" dirty="0">
              <a:latin typeface="Georgia" panose="02040502050405020303" pitchFamily="18" charset="0"/>
            </a:rPr>
            <a:t>In re: Dicamba Herbicides Litigation</a:t>
          </a:r>
        </a:p>
      </dgm:t>
    </dgm:pt>
    <dgm:pt modelId="{91B66C1D-AF05-466E-BD41-63785D304180}" type="parTrans" cxnId="{065ECAF3-EA9D-43F0-B3F2-2C66F8F31AC3}">
      <dgm:prSet/>
      <dgm:spPr/>
      <dgm:t>
        <a:bodyPr/>
        <a:lstStyle/>
        <a:p>
          <a:endParaRPr lang="en-US"/>
        </a:p>
      </dgm:t>
    </dgm:pt>
    <dgm:pt modelId="{A4814D0F-4D4B-430A-89FD-1096CA866AC6}" type="sibTrans" cxnId="{065ECAF3-EA9D-43F0-B3F2-2C66F8F31AC3}">
      <dgm:prSet/>
      <dgm:spPr/>
      <dgm:t>
        <a:bodyPr/>
        <a:lstStyle/>
        <a:p>
          <a:endParaRPr lang="en-US"/>
        </a:p>
      </dgm:t>
    </dgm:pt>
    <dgm:pt modelId="{EB36095B-9EF3-40CA-AE5A-962E79E01988}">
      <dgm:prSet phldrT="[Text]"/>
      <dgm:spPr/>
      <dgm:t>
        <a:bodyPr/>
        <a:lstStyle/>
        <a:p>
          <a:r>
            <a:rPr lang="en-US" i="1" dirty="0">
              <a:latin typeface="Georgia" panose="02040502050405020303" pitchFamily="18" charset="0"/>
            </a:rPr>
            <a:t>Nat’l Family Farm Coal. v. EPA</a:t>
          </a:r>
        </a:p>
      </dgm:t>
    </dgm:pt>
    <dgm:pt modelId="{120C5D57-8DFC-4EDF-BB94-C001E5835A44}" type="parTrans" cxnId="{E93E37DA-E7BD-4457-AF87-0CAE5C64E6C1}">
      <dgm:prSet/>
      <dgm:spPr/>
      <dgm:t>
        <a:bodyPr/>
        <a:lstStyle/>
        <a:p>
          <a:endParaRPr lang="en-US"/>
        </a:p>
      </dgm:t>
    </dgm:pt>
    <dgm:pt modelId="{EC9C3CB7-3E5B-4CE9-AB66-EA0854F83853}" type="sibTrans" cxnId="{E93E37DA-E7BD-4457-AF87-0CAE5C64E6C1}">
      <dgm:prSet/>
      <dgm:spPr/>
      <dgm:t>
        <a:bodyPr/>
        <a:lstStyle/>
        <a:p>
          <a:endParaRPr lang="en-US"/>
        </a:p>
      </dgm:t>
    </dgm:pt>
    <dgm:pt modelId="{D99180A7-CBDD-4E5E-B78A-9407B082127A}">
      <dgm:prSet phldrT="[Text]"/>
      <dgm:spPr/>
      <dgm:t>
        <a:bodyPr/>
        <a:lstStyle/>
        <a:p>
          <a:r>
            <a:rPr lang="en-US" dirty="0">
              <a:latin typeface="Georgia" panose="02040502050405020303" pitchFamily="18" charset="0"/>
            </a:rPr>
            <a:t>Arkansas State Cases</a:t>
          </a:r>
        </a:p>
      </dgm:t>
    </dgm:pt>
    <dgm:pt modelId="{65E6DCF8-479D-40FC-A8CF-BA2E1DE4A047}" type="parTrans" cxnId="{AB59D7C8-B6FE-463E-9052-0132384FA347}">
      <dgm:prSet/>
      <dgm:spPr/>
      <dgm:t>
        <a:bodyPr/>
        <a:lstStyle/>
        <a:p>
          <a:endParaRPr lang="en-US"/>
        </a:p>
      </dgm:t>
    </dgm:pt>
    <dgm:pt modelId="{26F75010-1E2E-40CC-A1EC-F67ED17696BF}" type="sibTrans" cxnId="{AB59D7C8-B6FE-463E-9052-0132384FA347}">
      <dgm:prSet/>
      <dgm:spPr/>
      <dgm:t>
        <a:bodyPr/>
        <a:lstStyle/>
        <a:p>
          <a:endParaRPr lang="en-US"/>
        </a:p>
      </dgm:t>
    </dgm:pt>
    <dgm:pt modelId="{9F83C82A-2063-4FE6-B49A-E446D5EDA8D1}" type="pres">
      <dgm:prSet presAssocID="{8605833C-823B-483D-9C8A-15034DAF41B8}" presName="Name0" presStyleCnt="0">
        <dgm:presLayoutVars>
          <dgm:chMax val="7"/>
          <dgm:chPref val="7"/>
          <dgm:dir/>
        </dgm:presLayoutVars>
      </dgm:prSet>
      <dgm:spPr/>
      <dgm:t>
        <a:bodyPr/>
        <a:lstStyle/>
        <a:p>
          <a:endParaRPr lang="en-US"/>
        </a:p>
      </dgm:t>
    </dgm:pt>
    <dgm:pt modelId="{19D8EE7D-4789-4F51-B068-03DD4F40DC5D}" type="pres">
      <dgm:prSet presAssocID="{8605833C-823B-483D-9C8A-15034DAF41B8}" presName="Name1" presStyleCnt="0"/>
      <dgm:spPr/>
    </dgm:pt>
    <dgm:pt modelId="{141D1283-BDC4-4DC8-A44D-D8CE9946F581}" type="pres">
      <dgm:prSet presAssocID="{8605833C-823B-483D-9C8A-15034DAF41B8}" presName="cycle" presStyleCnt="0"/>
      <dgm:spPr/>
    </dgm:pt>
    <dgm:pt modelId="{64E7F43F-DF21-4F45-9389-58BE4118A900}" type="pres">
      <dgm:prSet presAssocID="{8605833C-823B-483D-9C8A-15034DAF41B8}" presName="srcNode" presStyleLbl="node1" presStyleIdx="0" presStyleCnt="4"/>
      <dgm:spPr/>
    </dgm:pt>
    <dgm:pt modelId="{31C1A8E0-3937-4553-BFAF-C9F4596CA3FA}" type="pres">
      <dgm:prSet presAssocID="{8605833C-823B-483D-9C8A-15034DAF41B8}" presName="conn" presStyleLbl="parChTrans1D2" presStyleIdx="0" presStyleCnt="1"/>
      <dgm:spPr/>
      <dgm:t>
        <a:bodyPr/>
        <a:lstStyle/>
        <a:p>
          <a:endParaRPr lang="en-US"/>
        </a:p>
      </dgm:t>
    </dgm:pt>
    <dgm:pt modelId="{2A54B439-C68C-456A-AD52-8A9B69C481DD}" type="pres">
      <dgm:prSet presAssocID="{8605833C-823B-483D-9C8A-15034DAF41B8}" presName="extraNode" presStyleLbl="node1" presStyleIdx="0" presStyleCnt="4"/>
      <dgm:spPr/>
    </dgm:pt>
    <dgm:pt modelId="{F883DE12-53E5-4AB5-862D-78FB21D77A05}" type="pres">
      <dgm:prSet presAssocID="{8605833C-823B-483D-9C8A-15034DAF41B8}" presName="dstNode" presStyleLbl="node1" presStyleIdx="0" presStyleCnt="4"/>
      <dgm:spPr/>
    </dgm:pt>
    <dgm:pt modelId="{FE9F4331-39FA-423A-9E7A-67C34A59C613}" type="pres">
      <dgm:prSet presAssocID="{647A90BF-679C-47B1-809C-8BAE92F036F3}" presName="text_1" presStyleLbl="node1" presStyleIdx="0" presStyleCnt="4">
        <dgm:presLayoutVars>
          <dgm:bulletEnabled val="1"/>
        </dgm:presLayoutVars>
      </dgm:prSet>
      <dgm:spPr/>
      <dgm:t>
        <a:bodyPr/>
        <a:lstStyle/>
        <a:p>
          <a:endParaRPr lang="en-US"/>
        </a:p>
      </dgm:t>
    </dgm:pt>
    <dgm:pt modelId="{67E9338E-BB16-4014-ACD3-4AA517FF152C}" type="pres">
      <dgm:prSet presAssocID="{647A90BF-679C-47B1-809C-8BAE92F036F3}" presName="accent_1" presStyleCnt="0"/>
      <dgm:spPr/>
    </dgm:pt>
    <dgm:pt modelId="{1E8F71D0-7655-4844-AAEB-2979A0843D2D}" type="pres">
      <dgm:prSet presAssocID="{647A90BF-679C-47B1-809C-8BAE92F036F3}" presName="accentRepeatNode" presStyleLbl="solidFgAcc1" presStyleIdx="0" presStyleCnt="4"/>
      <dgm:spPr/>
    </dgm:pt>
    <dgm:pt modelId="{6666FDAD-46CA-4BB7-8D4B-2C09DAE4CF56}" type="pres">
      <dgm:prSet presAssocID="{E622F296-8054-4E15-B426-AADC12428279}" presName="text_2" presStyleLbl="node1" presStyleIdx="1" presStyleCnt="4">
        <dgm:presLayoutVars>
          <dgm:bulletEnabled val="1"/>
        </dgm:presLayoutVars>
      </dgm:prSet>
      <dgm:spPr/>
      <dgm:t>
        <a:bodyPr/>
        <a:lstStyle/>
        <a:p>
          <a:endParaRPr lang="en-US"/>
        </a:p>
      </dgm:t>
    </dgm:pt>
    <dgm:pt modelId="{4D587340-74ED-429E-8D35-87AF6E41DB2D}" type="pres">
      <dgm:prSet presAssocID="{E622F296-8054-4E15-B426-AADC12428279}" presName="accent_2" presStyleCnt="0"/>
      <dgm:spPr/>
    </dgm:pt>
    <dgm:pt modelId="{7AB04F41-FFE8-4EEA-A5CD-07F46C1E1822}" type="pres">
      <dgm:prSet presAssocID="{E622F296-8054-4E15-B426-AADC12428279}" presName="accentRepeatNode" presStyleLbl="solidFgAcc1" presStyleIdx="1" presStyleCnt="4"/>
      <dgm:spPr/>
    </dgm:pt>
    <dgm:pt modelId="{AE645452-9D77-41DD-9DA5-673DEB776CD3}" type="pres">
      <dgm:prSet presAssocID="{EB36095B-9EF3-40CA-AE5A-962E79E01988}" presName="text_3" presStyleLbl="node1" presStyleIdx="2" presStyleCnt="4">
        <dgm:presLayoutVars>
          <dgm:bulletEnabled val="1"/>
        </dgm:presLayoutVars>
      </dgm:prSet>
      <dgm:spPr/>
      <dgm:t>
        <a:bodyPr/>
        <a:lstStyle/>
        <a:p>
          <a:endParaRPr lang="en-US"/>
        </a:p>
      </dgm:t>
    </dgm:pt>
    <dgm:pt modelId="{18B7037C-8D10-4C56-B5E8-6C3071D453B7}" type="pres">
      <dgm:prSet presAssocID="{EB36095B-9EF3-40CA-AE5A-962E79E01988}" presName="accent_3" presStyleCnt="0"/>
      <dgm:spPr/>
    </dgm:pt>
    <dgm:pt modelId="{B3C67567-0F38-4DA2-8C8E-04E3D72E52FB}" type="pres">
      <dgm:prSet presAssocID="{EB36095B-9EF3-40CA-AE5A-962E79E01988}" presName="accentRepeatNode" presStyleLbl="solidFgAcc1" presStyleIdx="2" presStyleCnt="4"/>
      <dgm:spPr/>
    </dgm:pt>
    <dgm:pt modelId="{31BAF015-80A4-4A0A-98E5-1C2B488F5F41}" type="pres">
      <dgm:prSet presAssocID="{D99180A7-CBDD-4E5E-B78A-9407B082127A}" presName="text_4" presStyleLbl="node1" presStyleIdx="3" presStyleCnt="4">
        <dgm:presLayoutVars>
          <dgm:bulletEnabled val="1"/>
        </dgm:presLayoutVars>
      </dgm:prSet>
      <dgm:spPr/>
      <dgm:t>
        <a:bodyPr/>
        <a:lstStyle/>
        <a:p>
          <a:endParaRPr lang="en-US"/>
        </a:p>
      </dgm:t>
    </dgm:pt>
    <dgm:pt modelId="{A5B71E28-B3E0-4D43-A2C8-2F5AE3AE34C3}" type="pres">
      <dgm:prSet presAssocID="{D99180A7-CBDD-4E5E-B78A-9407B082127A}" presName="accent_4" presStyleCnt="0"/>
      <dgm:spPr/>
    </dgm:pt>
    <dgm:pt modelId="{E1664DFC-757D-4C87-8D92-E618814998AB}" type="pres">
      <dgm:prSet presAssocID="{D99180A7-CBDD-4E5E-B78A-9407B082127A}" presName="accentRepeatNode" presStyleLbl="solidFgAcc1" presStyleIdx="3" presStyleCnt="4"/>
      <dgm:spPr/>
    </dgm:pt>
  </dgm:ptLst>
  <dgm:cxnLst>
    <dgm:cxn modelId="{AB59D7C8-B6FE-463E-9052-0132384FA347}" srcId="{8605833C-823B-483D-9C8A-15034DAF41B8}" destId="{D99180A7-CBDD-4E5E-B78A-9407B082127A}" srcOrd="3" destOrd="0" parTransId="{65E6DCF8-479D-40FC-A8CF-BA2E1DE4A047}" sibTransId="{26F75010-1E2E-40CC-A1EC-F67ED17696BF}"/>
    <dgm:cxn modelId="{384B1FDC-7F9A-4B4D-AE67-5EB14AE18368}" type="presOf" srcId="{D99180A7-CBDD-4E5E-B78A-9407B082127A}" destId="{31BAF015-80A4-4A0A-98E5-1C2B488F5F41}" srcOrd="0" destOrd="0" presId="urn:microsoft.com/office/officeart/2008/layout/VerticalCurvedList"/>
    <dgm:cxn modelId="{78942B79-5B18-4C3D-B93C-0C4663CF6696}" type="presOf" srcId="{647A90BF-679C-47B1-809C-8BAE92F036F3}" destId="{FE9F4331-39FA-423A-9E7A-67C34A59C613}" srcOrd="0" destOrd="0" presId="urn:microsoft.com/office/officeart/2008/layout/VerticalCurvedList"/>
    <dgm:cxn modelId="{24374738-892B-429E-8C05-B2114FE4FF53}" type="presOf" srcId="{8605833C-823B-483D-9C8A-15034DAF41B8}" destId="{9F83C82A-2063-4FE6-B49A-E446D5EDA8D1}" srcOrd="0" destOrd="0" presId="urn:microsoft.com/office/officeart/2008/layout/VerticalCurvedList"/>
    <dgm:cxn modelId="{12A62A1A-7BD6-4EF8-9EEB-4CB0F96DD61A}" type="presOf" srcId="{9CF916E8-CF54-4A1E-9C51-6F859C20B3F5}" destId="{31C1A8E0-3937-4553-BFAF-C9F4596CA3FA}" srcOrd="0" destOrd="0" presId="urn:microsoft.com/office/officeart/2008/layout/VerticalCurvedList"/>
    <dgm:cxn modelId="{502E7071-2909-4F2E-A4B4-1D5C0FC61775}" type="presOf" srcId="{E622F296-8054-4E15-B426-AADC12428279}" destId="{6666FDAD-46CA-4BB7-8D4B-2C09DAE4CF56}" srcOrd="0" destOrd="0" presId="urn:microsoft.com/office/officeart/2008/layout/VerticalCurvedList"/>
    <dgm:cxn modelId="{065ECAF3-EA9D-43F0-B3F2-2C66F8F31AC3}" srcId="{8605833C-823B-483D-9C8A-15034DAF41B8}" destId="{E622F296-8054-4E15-B426-AADC12428279}" srcOrd="1" destOrd="0" parTransId="{91B66C1D-AF05-466E-BD41-63785D304180}" sibTransId="{A4814D0F-4D4B-430A-89FD-1096CA866AC6}"/>
    <dgm:cxn modelId="{E93E37DA-E7BD-4457-AF87-0CAE5C64E6C1}" srcId="{8605833C-823B-483D-9C8A-15034DAF41B8}" destId="{EB36095B-9EF3-40CA-AE5A-962E79E01988}" srcOrd="2" destOrd="0" parTransId="{120C5D57-8DFC-4EDF-BB94-C001E5835A44}" sibTransId="{EC9C3CB7-3E5B-4CE9-AB66-EA0854F83853}"/>
    <dgm:cxn modelId="{64DFAD7C-ACAA-4005-998E-51468B7F15B7}" type="presOf" srcId="{EB36095B-9EF3-40CA-AE5A-962E79E01988}" destId="{AE645452-9D77-41DD-9DA5-673DEB776CD3}" srcOrd="0" destOrd="0" presId="urn:microsoft.com/office/officeart/2008/layout/VerticalCurvedList"/>
    <dgm:cxn modelId="{AA84BEDE-3DD4-4428-B6D2-4A7FC5C9D95A}" srcId="{8605833C-823B-483D-9C8A-15034DAF41B8}" destId="{647A90BF-679C-47B1-809C-8BAE92F036F3}" srcOrd="0" destOrd="0" parTransId="{0A0AE509-C698-45B5-A663-FCAF8F37D859}" sibTransId="{9CF916E8-CF54-4A1E-9C51-6F859C20B3F5}"/>
    <dgm:cxn modelId="{7043CD19-2B3B-4CF5-82AC-9734BFE65E12}" type="presParOf" srcId="{9F83C82A-2063-4FE6-B49A-E446D5EDA8D1}" destId="{19D8EE7D-4789-4F51-B068-03DD4F40DC5D}" srcOrd="0" destOrd="0" presId="urn:microsoft.com/office/officeart/2008/layout/VerticalCurvedList"/>
    <dgm:cxn modelId="{9C72E738-5994-4FAF-8C18-CE8ED1BEBC96}" type="presParOf" srcId="{19D8EE7D-4789-4F51-B068-03DD4F40DC5D}" destId="{141D1283-BDC4-4DC8-A44D-D8CE9946F581}" srcOrd="0" destOrd="0" presId="urn:microsoft.com/office/officeart/2008/layout/VerticalCurvedList"/>
    <dgm:cxn modelId="{42532757-09A5-47B6-A515-1261BECB737E}" type="presParOf" srcId="{141D1283-BDC4-4DC8-A44D-D8CE9946F581}" destId="{64E7F43F-DF21-4F45-9389-58BE4118A900}" srcOrd="0" destOrd="0" presId="urn:microsoft.com/office/officeart/2008/layout/VerticalCurvedList"/>
    <dgm:cxn modelId="{42FBD124-D7EE-40D7-A7CA-DA3D0962C4A5}" type="presParOf" srcId="{141D1283-BDC4-4DC8-A44D-D8CE9946F581}" destId="{31C1A8E0-3937-4553-BFAF-C9F4596CA3FA}" srcOrd="1" destOrd="0" presId="urn:microsoft.com/office/officeart/2008/layout/VerticalCurvedList"/>
    <dgm:cxn modelId="{211AA73F-6DDD-4DA3-97CC-B8C907563730}" type="presParOf" srcId="{141D1283-BDC4-4DC8-A44D-D8CE9946F581}" destId="{2A54B439-C68C-456A-AD52-8A9B69C481DD}" srcOrd="2" destOrd="0" presId="urn:microsoft.com/office/officeart/2008/layout/VerticalCurvedList"/>
    <dgm:cxn modelId="{FA379807-DEB2-45BC-BE8E-AF6BF6C48C54}" type="presParOf" srcId="{141D1283-BDC4-4DC8-A44D-D8CE9946F581}" destId="{F883DE12-53E5-4AB5-862D-78FB21D77A05}" srcOrd="3" destOrd="0" presId="urn:microsoft.com/office/officeart/2008/layout/VerticalCurvedList"/>
    <dgm:cxn modelId="{9B5F38FE-A223-4E32-82C2-220AD8F58E24}" type="presParOf" srcId="{19D8EE7D-4789-4F51-B068-03DD4F40DC5D}" destId="{FE9F4331-39FA-423A-9E7A-67C34A59C613}" srcOrd="1" destOrd="0" presId="urn:microsoft.com/office/officeart/2008/layout/VerticalCurvedList"/>
    <dgm:cxn modelId="{810F3690-2C5A-4114-A55E-E8399FAE2162}" type="presParOf" srcId="{19D8EE7D-4789-4F51-B068-03DD4F40DC5D}" destId="{67E9338E-BB16-4014-ACD3-4AA517FF152C}" srcOrd="2" destOrd="0" presId="urn:microsoft.com/office/officeart/2008/layout/VerticalCurvedList"/>
    <dgm:cxn modelId="{8F8AADE4-9036-428B-8109-3A026218A0F1}" type="presParOf" srcId="{67E9338E-BB16-4014-ACD3-4AA517FF152C}" destId="{1E8F71D0-7655-4844-AAEB-2979A0843D2D}" srcOrd="0" destOrd="0" presId="urn:microsoft.com/office/officeart/2008/layout/VerticalCurvedList"/>
    <dgm:cxn modelId="{C78473CA-BE99-4CE4-BA45-1D6CA0CDCB17}" type="presParOf" srcId="{19D8EE7D-4789-4F51-B068-03DD4F40DC5D}" destId="{6666FDAD-46CA-4BB7-8D4B-2C09DAE4CF56}" srcOrd="3" destOrd="0" presId="urn:microsoft.com/office/officeart/2008/layout/VerticalCurvedList"/>
    <dgm:cxn modelId="{3FB3A563-3404-4A9E-A225-5B25ED583385}" type="presParOf" srcId="{19D8EE7D-4789-4F51-B068-03DD4F40DC5D}" destId="{4D587340-74ED-429E-8D35-87AF6E41DB2D}" srcOrd="4" destOrd="0" presId="urn:microsoft.com/office/officeart/2008/layout/VerticalCurvedList"/>
    <dgm:cxn modelId="{321B95E5-85AE-4D93-B905-675FA0F20FFB}" type="presParOf" srcId="{4D587340-74ED-429E-8D35-87AF6E41DB2D}" destId="{7AB04F41-FFE8-4EEA-A5CD-07F46C1E1822}" srcOrd="0" destOrd="0" presId="urn:microsoft.com/office/officeart/2008/layout/VerticalCurvedList"/>
    <dgm:cxn modelId="{E5D9C453-642C-417F-87E6-05BB693BDC46}" type="presParOf" srcId="{19D8EE7D-4789-4F51-B068-03DD4F40DC5D}" destId="{AE645452-9D77-41DD-9DA5-673DEB776CD3}" srcOrd="5" destOrd="0" presId="urn:microsoft.com/office/officeart/2008/layout/VerticalCurvedList"/>
    <dgm:cxn modelId="{92A93720-A35F-4FAB-A572-0BACD7209419}" type="presParOf" srcId="{19D8EE7D-4789-4F51-B068-03DD4F40DC5D}" destId="{18B7037C-8D10-4C56-B5E8-6C3071D453B7}" srcOrd="6" destOrd="0" presId="urn:microsoft.com/office/officeart/2008/layout/VerticalCurvedList"/>
    <dgm:cxn modelId="{B51AE23E-2759-4254-B325-74412EE37B5F}" type="presParOf" srcId="{18B7037C-8D10-4C56-B5E8-6C3071D453B7}" destId="{B3C67567-0F38-4DA2-8C8E-04E3D72E52FB}" srcOrd="0" destOrd="0" presId="urn:microsoft.com/office/officeart/2008/layout/VerticalCurvedList"/>
    <dgm:cxn modelId="{F6837A74-D733-4A78-BC7D-B408A5901442}" type="presParOf" srcId="{19D8EE7D-4789-4F51-B068-03DD4F40DC5D}" destId="{31BAF015-80A4-4A0A-98E5-1C2B488F5F41}" srcOrd="7" destOrd="0" presId="urn:microsoft.com/office/officeart/2008/layout/VerticalCurvedList"/>
    <dgm:cxn modelId="{9CAC84A2-50B8-4D89-B6EF-7D6689BF7BB1}" type="presParOf" srcId="{19D8EE7D-4789-4F51-B068-03DD4F40DC5D}" destId="{A5B71E28-B3E0-4D43-A2C8-2F5AE3AE34C3}" srcOrd="8" destOrd="0" presId="urn:microsoft.com/office/officeart/2008/layout/VerticalCurvedList"/>
    <dgm:cxn modelId="{5899C445-D6F4-4B33-95DD-46778C79E975}" type="presParOf" srcId="{A5B71E28-B3E0-4D43-A2C8-2F5AE3AE34C3}" destId="{E1664DFC-757D-4C87-8D92-E61881499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5833C-823B-483D-9C8A-15034DAF41B8}"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647A90BF-679C-47B1-809C-8BAE92F036F3}">
      <dgm:prSet phldrT="[Text]"/>
      <dgm:spPr/>
      <dgm:t>
        <a:bodyPr/>
        <a:lstStyle/>
        <a:p>
          <a:r>
            <a:rPr lang="en-US" i="1" dirty="0">
              <a:latin typeface="Georgia" panose="02040502050405020303" pitchFamily="18" charset="0"/>
            </a:rPr>
            <a:t>Bader Farms v. Monsanto Co.</a:t>
          </a:r>
        </a:p>
      </dgm:t>
    </dgm:pt>
    <dgm:pt modelId="{0A0AE509-C698-45B5-A663-FCAF8F37D859}" type="parTrans" cxnId="{AA84BEDE-3DD4-4428-B6D2-4A7FC5C9D95A}">
      <dgm:prSet/>
      <dgm:spPr/>
      <dgm:t>
        <a:bodyPr/>
        <a:lstStyle/>
        <a:p>
          <a:endParaRPr lang="en-US"/>
        </a:p>
      </dgm:t>
    </dgm:pt>
    <dgm:pt modelId="{9CF916E8-CF54-4A1E-9C51-6F859C20B3F5}" type="sibTrans" cxnId="{AA84BEDE-3DD4-4428-B6D2-4A7FC5C9D95A}">
      <dgm:prSet/>
      <dgm:spPr/>
      <dgm:t>
        <a:bodyPr/>
        <a:lstStyle/>
        <a:p>
          <a:endParaRPr lang="en-US"/>
        </a:p>
      </dgm:t>
    </dgm:pt>
    <dgm:pt modelId="{E622F296-8054-4E15-B426-AADC12428279}">
      <dgm:prSet phldrT="[Text]"/>
      <dgm:spPr/>
      <dgm:t>
        <a:bodyPr/>
        <a:lstStyle/>
        <a:p>
          <a:r>
            <a:rPr lang="en-US" i="1" dirty="0">
              <a:latin typeface="Georgia" panose="02040502050405020303" pitchFamily="18" charset="0"/>
            </a:rPr>
            <a:t>In re: Dicamba Herbicides Litigation</a:t>
          </a:r>
        </a:p>
      </dgm:t>
    </dgm:pt>
    <dgm:pt modelId="{91B66C1D-AF05-466E-BD41-63785D304180}" type="parTrans" cxnId="{065ECAF3-EA9D-43F0-B3F2-2C66F8F31AC3}">
      <dgm:prSet/>
      <dgm:spPr/>
      <dgm:t>
        <a:bodyPr/>
        <a:lstStyle/>
        <a:p>
          <a:endParaRPr lang="en-US"/>
        </a:p>
      </dgm:t>
    </dgm:pt>
    <dgm:pt modelId="{A4814D0F-4D4B-430A-89FD-1096CA866AC6}" type="sibTrans" cxnId="{065ECAF3-EA9D-43F0-B3F2-2C66F8F31AC3}">
      <dgm:prSet/>
      <dgm:spPr/>
      <dgm:t>
        <a:bodyPr/>
        <a:lstStyle/>
        <a:p>
          <a:endParaRPr lang="en-US"/>
        </a:p>
      </dgm:t>
    </dgm:pt>
    <dgm:pt modelId="{EB36095B-9EF3-40CA-AE5A-962E79E01988}">
      <dgm:prSet phldrT="[Text]"/>
      <dgm:spPr/>
      <dgm:t>
        <a:bodyPr/>
        <a:lstStyle/>
        <a:p>
          <a:r>
            <a:rPr lang="en-US" i="1" dirty="0">
              <a:latin typeface="Georgia" panose="02040502050405020303" pitchFamily="18" charset="0"/>
            </a:rPr>
            <a:t>Nat’l Family Farm Coal. v. EPA</a:t>
          </a:r>
        </a:p>
      </dgm:t>
    </dgm:pt>
    <dgm:pt modelId="{120C5D57-8DFC-4EDF-BB94-C001E5835A44}" type="parTrans" cxnId="{E93E37DA-E7BD-4457-AF87-0CAE5C64E6C1}">
      <dgm:prSet/>
      <dgm:spPr/>
      <dgm:t>
        <a:bodyPr/>
        <a:lstStyle/>
        <a:p>
          <a:endParaRPr lang="en-US"/>
        </a:p>
      </dgm:t>
    </dgm:pt>
    <dgm:pt modelId="{EC9C3CB7-3E5B-4CE9-AB66-EA0854F83853}" type="sibTrans" cxnId="{E93E37DA-E7BD-4457-AF87-0CAE5C64E6C1}">
      <dgm:prSet/>
      <dgm:spPr/>
      <dgm:t>
        <a:bodyPr/>
        <a:lstStyle/>
        <a:p>
          <a:endParaRPr lang="en-US"/>
        </a:p>
      </dgm:t>
    </dgm:pt>
    <dgm:pt modelId="{D99180A7-CBDD-4E5E-B78A-9407B082127A}">
      <dgm:prSet phldrT="[Text]"/>
      <dgm:spPr/>
      <dgm:t>
        <a:bodyPr/>
        <a:lstStyle/>
        <a:p>
          <a:r>
            <a:rPr lang="en-US" dirty="0">
              <a:latin typeface="Georgia" panose="02040502050405020303" pitchFamily="18" charset="0"/>
            </a:rPr>
            <a:t>Arkansas State Cases</a:t>
          </a:r>
        </a:p>
      </dgm:t>
    </dgm:pt>
    <dgm:pt modelId="{65E6DCF8-479D-40FC-A8CF-BA2E1DE4A047}" type="parTrans" cxnId="{AB59D7C8-B6FE-463E-9052-0132384FA347}">
      <dgm:prSet/>
      <dgm:spPr/>
      <dgm:t>
        <a:bodyPr/>
        <a:lstStyle/>
        <a:p>
          <a:endParaRPr lang="en-US"/>
        </a:p>
      </dgm:t>
    </dgm:pt>
    <dgm:pt modelId="{26F75010-1E2E-40CC-A1EC-F67ED17696BF}" type="sibTrans" cxnId="{AB59D7C8-B6FE-463E-9052-0132384FA347}">
      <dgm:prSet/>
      <dgm:spPr/>
      <dgm:t>
        <a:bodyPr/>
        <a:lstStyle/>
        <a:p>
          <a:endParaRPr lang="en-US"/>
        </a:p>
      </dgm:t>
    </dgm:pt>
    <dgm:pt modelId="{9F83C82A-2063-4FE6-B49A-E446D5EDA8D1}" type="pres">
      <dgm:prSet presAssocID="{8605833C-823B-483D-9C8A-15034DAF41B8}" presName="Name0" presStyleCnt="0">
        <dgm:presLayoutVars>
          <dgm:chMax val="7"/>
          <dgm:chPref val="7"/>
          <dgm:dir/>
        </dgm:presLayoutVars>
      </dgm:prSet>
      <dgm:spPr/>
      <dgm:t>
        <a:bodyPr/>
        <a:lstStyle/>
        <a:p>
          <a:endParaRPr lang="en-US"/>
        </a:p>
      </dgm:t>
    </dgm:pt>
    <dgm:pt modelId="{19D8EE7D-4789-4F51-B068-03DD4F40DC5D}" type="pres">
      <dgm:prSet presAssocID="{8605833C-823B-483D-9C8A-15034DAF41B8}" presName="Name1" presStyleCnt="0"/>
      <dgm:spPr/>
    </dgm:pt>
    <dgm:pt modelId="{141D1283-BDC4-4DC8-A44D-D8CE9946F581}" type="pres">
      <dgm:prSet presAssocID="{8605833C-823B-483D-9C8A-15034DAF41B8}" presName="cycle" presStyleCnt="0"/>
      <dgm:spPr/>
    </dgm:pt>
    <dgm:pt modelId="{64E7F43F-DF21-4F45-9389-58BE4118A900}" type="pres">
      <dgm:prSet presAssocID="{8605833C-823B-483D-9C8A-15034DAF41B8}" presName="srcNode" presStyleLbl="node1" presStyleIdx="0" presStyleCnt="4"/>
      <dgm:spPr/>
    </dgm:pt>
    <dgm:pt modelId="{31C1A8E0-3937-4553-BFAF-C9F4596CA3FA}" type="pres">
      <dgm:prSet presAssocID="{8605833C-823B-483D-9C8A-15034DAF41B8}" presName="conn" presStyleLbl="parChTrans1D2" presStyleIdx="0" presStyleCnt="1"/>
      <dgm:spPr/>
      <dgm:t>
        <a:bodyPr/>
        <a:lstStyle/>
        <a:p>
          <a:endParaRPr lang="en-US"/>
        </a:p>
      </dgm:t>
    </dgm:pt>
    <dgm:pt modelId="{2A54B439-C68C-456A-AD52-8A9B69C481DD}" type="pres">
      <dgm:prSet presAssocID="{8605833C-823B-483D-9C8A-15034DAF41B8}" presName="extraNode" presStyleLbl="node1" presStyleIdx="0" presStyleCnt="4"/>
      <dgm:spPr/>
    </dgm:pt>
    <dgm:pt modelId="{F883DE12-53E5-4AB5-862D-78FB21D77A05}" type="pres">
      <dgm:prSet presAssocID="{8605833C-823B-483D-9C8A-15034DAF41B8}" presName="dstNode" presStyleLbl="node1" presStyleIdx="0" presStyleCnt="4"/>
      <dgm:spPr/>
    </dgm:pt>
    <dgm:pt modelId="{FE9F4331-39FA-423A-9E7A-67C34A59C613}" type="pres">
      <dgm:prSet presAssocID="{647A90BF-679C-47B1-809C-8BAE92F036F3}" presName="text_1" presStyleLbl="node1" presStyleIdx="0" presStyleCnt="4">
        <dgm:presLayoutVars>
          <dgm:bulletEnabled val="1"/>
        </dgm:presLayoutVars>
      </dgm:prSet>
      <dgm:spPr/>
      <dgm:t>
        <a:bodyPr/>
        <a:lstStyle/>
        <a:p>
          <a:endParaRPr lang="en-US"/>
        </a:p>
      </dgm:t>
    </dgm:pt>
    <dgm:pt modelId="{67E9338E-BB16-4014-ACD3-4AA517FF152C}" type="pres">
      <dgm:prSet presAssocID="{647A90BF-679C-47B1-809C-8BAE92F036F3}" presName="accent_1" presStyleCnt="0"/>
      <dgm:spPr/>
    </dgm:pt>
    <dgm:pt modelId="{1E8F71D0-7655-4844-AAEB-2979A0843D2D}" type="pres">
      <dgm:prSet presAssocID="{647A90BF-679C-47B1-809C-8BAE92F036F3}" presName="accentRepeatNode" presStyleLbl="solidFgAcc1" presStyleIdx="0" presStyleCnt="4"/>
      <dgm:spPr/>
    </dgm:pt>
    <dgm:pt modelId="{6666FDAD-46CA-4BB7-8D4B-2C09DAE4CF56}" type="pres">
      <dgm:prSet presAssocID="{E622F296-8054-4E15-B426-AADC12428279}" presName="text_2" presStyleLbl="node1" presStyleIdx="1" presStyleCnt="4">
        <dgm:presLayoutVars>
          <dgm:bulletEnabled val="1"/>
        </dgm:presLayoutVars>
      </dgm:prSet>
      <dgm:spPr/>
      <dgm:t>
        <a:bodyPr/>
        <a:lstStyle/>
        <a:p>
          <a:endParaRPr lang="en-US"/>
        </a:p>
      </dgm:t>
    </dgm:pt>
    <dgm:pt modelId="{4D587340-74ED-429E-8D35-87AF6E41DB2D}" type="pres">
      <dgm:prSet presAssocID="{E622F296-8054-4E15-B426-AADC12428279}" presName="accent_2" presStyleCnt="0"/>
      <dgm:spPr/>
    </dgm:pt>
    <dgm:pt modelId="{7AB04F41-FFE8-4EEA-A5CD-07F46C1E1822}" type="pres">
      <dgm:prSet presAssocID="{E622F296-8054-4E15-B426-AADC12428279}" presName="accentRepeatNode" presStyleLbl="solidFgAcc1" presStyleIdx="1" presStyleCnt="4"/>
      <dgm:spPr/>
    </dgm:pt>
    <dgm:pt modelId="{AE645452-9D77-41DD-9DA5-673DEB776CD3}" type="pres">
      <dgm:prSet presAssocID="{EB36095B-9EF3-40CA-AE5A-962E79E01988}" presName="text_3" presStyleLbl="node1" presStyleIdx="2" presStyleCnt="4">
        <dgm:presLayoutVars>
          <dgm:bulletEnabled val="1"/>
        </dgm:presLayoutVars>
      </dgm:prSet>
      <dgm:spPr/>
      <dgm:t>
        <a:bodyPr/>
        <a:lstStyle/>
        <a:p>
          <a:endParaRPr lang="en-US"/>
        </a:p>
      </dgm:t>
    </dgm:pt>
    <dgm:pt modelId="{18B7037C-8D10-4C56-B5E8-6C3071D453B7}" type="pres">
      <dgm:prSet presAssocID="{EB36095B-9EF3-40CA-AE5A-962E79E01988}" presName="accent_3" presStyleCnt="0"/>
      <dgm:spPr/>
    </dgm:pt>
    <dgm:pt modelId="{B3C67567-0F38-4DA2-8C8E-04E3D72E52FB}" type="pres">
      <dgm:prSet presAssocID="{EB36095B-9EF3-40CA-AE5A-962E79E01988}" presName="accentRepeatNode" presStyleLbl="solidFgAcc1" presStyleIdx="2" presStyleCnt="4"/>
      <dgm:spPr/>
    </dgm:pt>
    <dgm:pt modelId="{31BAF015-80A4-4A0A-98E5-1C2B488F5F41}" type="pres">
      <dgm:prSet presAssocID="{D99180A7-CBDD-4E5E-B78A-9407B082127A}" presName="text_4" presStyleLbl="node1" presStyleIdx="3" presStyleCnt="4">
        <dgm:presLayoutVars>
          <dgm:bulletEnabled val="1"/>
        </dgm:presLayoutVars>
      </dgm:prSet>
      <dgm:spPr/>
      <dgm:t>
        <a:bodyPr/>
        <a:lstStyle/>
        <a:p>
          <a:endParaRPr lang="en-US"/>
        </a:p>
      </dgm:t>
    </dgm:pt>
    <dgm:pt modelId="{A5B71E28-B3E0-4D43-A2C8-2F5AE3AE34C3}" type="pres">
      <dgm:prSet presAssocID="{D99180A7-CBDD-4E5E-B78A-9407B082127A}" presName="accent_4" presStyleCnt="0"/>
      <dgm:spPr/>
    </dgm:pt>
    <dgm:pt modelId="{E1664DFC-757D-4C87-8D92-E618814998AB}" type="pres">
      <dgm:prSet presAssocID="{D99180A7-CBDD-4E5E-B78A-9407B082127A}" presName="accentRepeatNode" presStyleLbl="solidFgAcc1" presStyleIdx="3" presStyleCnt="4"/>
      <dgm:spPr/>
    </dgm:pt>
  </dgm:ptLst>
  <dgm:cxnLst>
    <dgm:cxn modelId="{AB59D7C8-B6FE-463E-9052-0132384FA347}" srcId="{8605833C-823B-483D-9C8A-15034DAF41B8}" destId="{D99180A7-CBDD-4E5E-B78A-9407B082127A}" srcOrd="3" destOrd="0" parTransId="{65E6DCF8-479D-40FC-A8CF-BA2E1DE4A047}" sibTransId="{26F75010-1E2E-40CC-A1EC-F67ED17696BF}"/>
    <dgm:cxn modelId="{384B1FDC-7F9A-4B4D-AE67-5EB14AE18368}" type="presOf" srcId="{D99180A7-CBDD-4E5E-B78A-9407B082127A}" destId="{31BAF015-80A4-4A0A-98E5-1C2B488F5F41}" srcOrd="0" destOrd="0" presId="urn:microsoft.com/office/officeart/2008/layout/VerticalCurvedList"/>
    <dgm:cxn modelId="{78942B79-5B18-4C3D-B93C-0C4663CF6696}" type="presOf" srcId="{647A90BF-679C-47B1-809C-8BAE92F036F3}" destId="{FE9F4331-39FA-423A-9E7A-67C34A59C613}" srcOrd="0" destOrd="0" presId="urn:microsoft.com/office/officeart/2008/layout/VerticalCurvedList"/>
    <dgm:cxn modelId="{24374738-892B-429E-8C05-B2114FE4FF53}" type="presOf" srcId="{8605833C-823B-483D-9C8A-15034DAF41B8}" destId="{9F83C82A-2063-4FE6-B49A-E446D5EDA8D1}" srcOrd="0" destOrd="0" presId="urn:microsoft.com/office/officeart/2008/layout/VerticalCurvedList"/>
    <dgm:cxn modelId="{12A62A1A-7BD6-4EF8-9EEB-4CB0F96DD61A}" type="presOf" srcId="{9CF916E8-CF54-4A1E-9C51-6F859C20B3F5}" destId="{31C1A8E0-3937-4553-BFAF-C9F4596CA3FA}" srcOrd="0" destOrd="0" presId="urn:microsoft.com/office/officeart/2008/layout/VerticalCurvedList"/>
    <dgm:cxn modelId="{502E7071-2909-4F2E-A4B4-1D5C0FC61775}" type="presOf" srcId="{E622F296-8054-4E15-B426-AADC12428279}" destId="{6666FDAD-46CA-4BB7-8D4B-2C09DAE4CF56}" srcOrd="0" destOrd="0" presId="urn:microsoft.com/office/officeart/2008/layout/VerticalCurvedList"/>
    <dgm:cxn modelId="{065ECAF3-EA9D-43F0-B3F2-2C66F8F31AC3}" srcId="{8605833C-823B-483D-9C8A-15034DAF41B8}" destId="{E622F296-8054-4E15-B426-AADC12428279}" srcOrd="1" destOrd="0" parTransId="{91B66C1D-AF05-466E-BD41-63785D304180}" sibTransId="{A4814D0F-4D4B-430A-89FD-1096CA866AC6}"/>
    <dgm:cxn modelId="{E93E37DA-E7BD-4457-AF87-0CAE5C64E6C1}" srcId="{8605833C-823B-483D-9C8A-15034DAF41B8}" destId="{EB36095B-9EF3-40CA-AE5A-962E79E01988}" srcOrd="2" destOrd="0" parTransId="{120C5D57-8DFC-4EDF-BB94-C001E5835A44}" sibTransId="{EC9C3CB7-3E5B-4CE9-AB66-EA0854F83853}"/>
    <dgm:cxn modelId="{64DFAD7C-ACAA-4005-998E-51468B7F15B7}" type="presOf" srcId="{EB36095B-9EF3-40CA-AE5A-962E79E01988}" destId="{AE645452-9D77-41DD-9DA5-673DEB776CD3}" srcOrd="0" destOrd="0" presId="urn:microsoft.com/office/officeart/2008/layout/VerticalCurvedList"/>
    <dgm:cxn modelId="{AA84BEDE-3DD4-4428-B6D2-4A7FC5C9D95A}" srcId="{8605833C-823B-483D-9C8A-15034DAF41B8}" destId="{647A90BF-679C-47B1-809C-8BAE92F036F3}" srcOrd="0" destOrd="0" parTransId="{0A0AE509-C698-45B5-A663-FCAF8F37D859}" sibTransId="{9CF916E8-CF54-4A1E-9C51-6F859C20B3F5}"/>
    <dgm:cxn modelId="{7043CD19-2B3B-4CF5-82AC-9734BFE65E12}" type="presParOf" srcId="{9F83C82A-2063-4FE6-B49A-E446D5EDA8D1}" destId="{19D8EE7D-4789-4F51-B068-03DD4F40DC5D}" srcOrd="0" destOrd="0" presId="urn:microsoft.com/office/officeart/2008/layout/VerticalCurvedList"/>
    <dgm:cxn modelId="{9C72E738-5994-4FAF-8C18-CE8ED1BEBC96}" type="presParOf" srcId="{19D8EE7D-4789-4F51-B068-03DD4F40DC5D}" destId="{141D1283-BDC4-4DC8-A44D-D8CE9946F581}" srcOrd="0" destOrd="0" presId="urn:microsoft.com/office/officeart/2008/layout/VerticalCurvedList"/>
    <dgm:cxn modelId="{42532757-09A5-47B6-A515-1261BECB737E}" type="presParOf" srcId="{141D1283-BDC4-4DC8-A44D-D8CE9946F581}" destId="{64E7F43F-DF21-4F45-9389-58BE4118A900}" srcOrd="0" destOrd="0" presId="urn:microsoft.com/office/officeart/2008/layout/VerticalCurvedList"/>
    <dgm:cxn modelId="{42FBD124-D7EE-40D7-A7CA-DA3D0962C4A5}" type="presParOf" srcId="{141D1283-BDC4-4DC8-A44D-D8CE9946F581}" destId="{31C1A8E0-3937-4553-BFAF-C9F4596CA3FA}" srcOrd="1" destOrd="0" presId="urn:microsoft.com/office/officeart/2008/layout/VerticalCurvedList"/>
    <dgm:cxn modelId="{211AA73F-6DDD-4DA3-97CC-B8C907563730}" type="presParOf" srcId="{141D1283-BDC4-4DC8-A44D-D8CE9946F581}" destId="{2A54B439-C68C-456A-AD52-8A9B69C481DD}" srcOrd="2" destOrd="0" presId="urn:microsoft.com/office/officeart/2008/layout/VerticalCurvedList"/>
    <dgm:cxn modelId="{FA379807-DEB2-45BC-BE8E-AF6BF6C48C54}" type="presParOf" srcId="{141D1283-BDC4-4DC8-A44D-D8CE9946F581}" destId="{F883DE12-53E5-4AB5-862D-78FB21D77A05}" srcOrd="3" destOrd="0" presId="urn:microsoft.com/office/officeart/2008/layout/VerticalCurvedList"/>
    <dgm:cxn modelId="{9B5F38FE-A223-4E32-82C2-220AD8F58E24}" type="presParOf" srcId="{19D8EE7D-4789-4F51-B068-03DD4F40DC5D}" destId="{FE9F4331-39FA-423A-9E7A-67C34A59C613}" srcOrd="1" destOrd="0" presId="urn:microsoft.com/office/officeart/2008/layout/VerticalCurvedList"/>
    <dgm:cxn modelId="{810F3690-2C5A-4114-A55E-E8399FAE2162}" type="presParOf" srcId="{19D8EE7D-4789-4F51-B068-03DD4F40DC5D}" destId="{67E9338E-BB16-4014-ACD3-4AA517FF152C}" srcOrd="2" destOrd="0" presId="urn:microsoft.com/office/officeart/2008/layout/VerticalCurvedList"/>
    <dgm:cxn modelId="{8F8AADE4-9036-428B-8109-3A026218A0F1}" type="presParOf" srcId="{67E9338E-BB16-4014-ACD3-4AA517FF152C}" destId="{1E8F71D0-7655-4844-AAEB-2979A0843D2D}" srcOrd="0" destOrd="0" presId="urn:microsoft.com/office/officeart/2008/layout/VerticalCurvedList"/>
    <dgm:cxn modelId="{C78473CA-BE99-4CE4-BA45-1D6CA0CDCB17}" type="presParOf" srcId="{19D8EE7D-4789-4F51-B068-03DD4F40DC5D}" destId="{6666FDAD-46CA-4BB7-8D4B-2C09DAE4CF56}" srcOrd="3" destOrd="0" presId="urn:microsoft.com/office/officeart/2008/layout/VerticalCurvedList"/>
    <dgm:cxn modelId="{3FB3A563-3404-4A9E-A225-5B25ED583385}" type="presParOf" srcId="{19D8EE7D-4789-4F51-B068-03DD4F40DC5D}" destId="{4D587340-74ED-429E-8D35-87AF6E41DB2D}" srcOrd="4" destOrd="0" presId="urn:microsoft.com/office/officeart/2008/layout/VerticalCurvedList"/>
    <dgm:cxn modelId="{321B95E5-85AE-4D93-B905-675FA0F20FFB}" type="presParOf" srcId="{4D587340-74ED-429E-8D35-87AF6E41DB2D}" destId="{7AB04F41-FFE8-4EEA-A5CD-07F46C1E1822}" srcOrd="0" destOrd="0" presId="urn:microsoft.com/office/officeart/2008/layout/VerticalCurvedList"/>
    <dgm:cxn modelId="{E5D9C453-642C-417F-87E6-05BB693BDC46}" type="presParOf" srcId="{19D8EE7D-4789-4F51-B068-03DD4F40DC5D}" destId="{AE645452-9D77-41DD-9DA5-673DEB776CD3}" srcOrd="5" destOrd="0" presId="urn:microsoft.com/office/officeart/2008/layout/VerticalCurvedList"/>
    <dgm:cxn modelId="{92A93720-A35F-4FAB-A572-0BACD7209419}" type="presParOf" srcId="{19D8EE7D-4789-4F51-B068-03DD4F40DC5D}" destId="{18B7037C-8D10-4C56-B5E8-6C3071D453B7}" srcOrd="6" destOrd="0" presId="urn:microsoft.com/office/officeart/2008/layout/VerticalCurvedList"/>
    <dgm:cxn modelId="{B51AE23E-2759-4254-B325-74412EE37B5F}" type="presParOf" srcId="{18B7037C-8D10-4C56-B5E8-6C3071D453B7}" destId="{B3C67567-0F38-4DA2-8C8E-04E3D72E52FB}" srcOrd="0" destOrd="0" presId="urn:microsoft.com/office/officeart/2008/layout/VerticalCurvedList"/>
    <dgm:cxn modelId="{F6837A74-D733-4A78-BC7D-B408A5901442}" type="presParOf" srcId="{19D8EE7D-4789-4F51-B068-03DD4F40DC5D}" destId="{31BAF015-80A4-4A0A-98E5-1C2B488F5F41}" srcOrd="7" destOrd="0" presId="urn:microsoft.com/office/officeart/2008/layout/VerticalCurvedList"/>
    <dgm:cxn modelId="{9CAC84A2-50B8-4D89-B6EF-7D6689BF7BB1}" type="presParOf" srcId="{19D8EE7D-4789-4F51-B068-03DD4F40DC5D}" destId="{A5B71E28-B3E0-4D43-A2C8-2F5AE3AE34C3}" srcOrd="8" destOrd="0" presId="urn:microsoft.com/office/officeart/2008/layout/VerticalCurvedList"/>
    <dgm:cxn modelId="{5899C445-D6F4-4B33-95DD-46778C79E975}" type="presParOf" srcId="{A5B71E28-B3E0-4D43-A2C8-2F5AE3AE34C3}" destId="{E1664DFC-757D-4C87-8D92-E61881499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5833C-823B-483D-9C8A-15034DAF41B8}"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647A90BF-679C-47B1-809C-8BAE92F036F3}">
      <dgm:prSet phldrT="[Text]"/>
      <dgm:spPr/>
      <dgm:t>
        <a:bodyPr/>
        <a:lstStyle/>
        <a:p>
          <a:r>
            <a:rPr lang="en-US" i="1" dirty="0">
              <a:latin typeface="Georgia" panose="02040502050405020303" pitchFamily="18" charset="0"/>
            </a:rPr>
            <a:t>Bader Farms v. Monsanto Co.</a:t>
          </a:r>
        </a:p>
      </dgm:t>
    </dgm:pt>
    <dgm:pt modelId="{0A0AE509-C698-45B5-A663-FCAF8F37D859}" type="parTrans" cxnId="{AA84BEDE-3DD4-4428-B6D2-4A7FC5C9D95A}">
      <dgm:prSet/>
      <dgm:spPr/>
      <dgm:t>
        <a:bodyPr/>
        <a:lstStyle/>
        <a:p>
          <a:endParaRPr lang="en-US"/>
        </a:p>
      </dgm:t>
    </dgm:pt>
    <dgm:pt modelId="{9CF916E8-CF54-4A1E-9C51-6F859C20B3F5}" type="sibTrans" cxnId="{AA84BEDE-3DD4-4428-B6D2-4A7FC5C9D95A}">
      <dgm:prSet/>
      <dgm:spPr/>
      <dgm:t>
        <a:bodyPr/>
        <a:lstStyle/>
        <a:p>
          <a:endParaRPr lang="en-US"/>
        </a:p>
      </dgm:t>
    </dgm:pt>
    <dgm:pt modelId="{E622F296-8054-4E15-B426-AADC12428279}">
      <dgm:prSet phldrT="[Text]"/>
      <dgm:spPr/>
      <dgm:t>
        <a:bodyPr/>
        <a:lstStyle/>
        <a:p>
          <a:r>
            <a:rPr lang="en-US" i="1" dirty="0">
              <a:latin typeface="Georgia" panose="02040502050405020303" pitchFamily="18" charset="0"/>
            </a:rPr>
            <a:t>In re: Dicamba Herbicides Litigation</a:t>
          </a:r>
        </a:p>
      </dgm:t>
    </dgm:pt>
    <dgm:pt modelId="{91B66C1D-AF05-466E-BD41-63785D304180}" type="parTrans" cxnId="{065ECAF3-EA9D-43F0-B3F2-2C66F8F31AC3}">
      <dgm:prSet/>
      <dgm:spPr/>
      <dgm:t>
        <a:bodyPr/>
        <a:lstStyle/>
        <a:p>
          <a:endParaRPr lang="en-US"/>
        </a:p>
      </dgm:t>
    </dgm:pt>
    <dgm:pt modelId="{A4814D0F-4D4B-430A-89FD-1096CA866AC6}" type="sibTrans" cxnId="{065ECAF3-EA9D-43F0-B3F2-2C66F8F31AC3}">
      <dgm:prSet/>
      <dgm:spPr/>
      <dgm:t>
        <a:bodyPr/>
        <a:lstStyle/>
        <a:p>
          <a:endParaRPr lang="en-US"/>
        </a:p>
      </dgm:t>
    </dgm:pt>
    <dgm:pt modelId="{EB36095B-9EF3-40CA-AE5A-962E79E01988}">
      <dgm:prSet phldrT="[Text]"/>
      <dgm:spPr/>
      <dgm:t>
        <a:bodyPr/>
        <a:lstStyle/>
        <a:p>
          <a:r>
            <a:rPr lang="en-US" i="1" dirty="0">
              <a:latin typeface="Georgia" panose="02040502050405020303" pitchFamily="18" charset="0"/>
            </a:rPr>
            <a:t>Nat’l Family Farm Coal. v. EPA</a:t>
          </a:r>
        </a:p>
      </dgm:t>
    </dgm:pt>
    <dgm:pt modelId="{120C5D57-8DFC-4EDF-BB94-C001E5835A44}" type="parTrans" cxnId="{E93E37DA-E7BD-4457-AF87-0CAE5C64E6C1}">
      <dgm:prSet/>
      <dgm:spPr/>
      <dgm:t>
        <a:bodyPr/>
        <a:lstStyle/>
        <a:p>
          <a:endParaRPr lang="en-US"/>
        </a:p>
      </dgm:t>
    </dgm:pt>
    <dgm:pt modelId="{EC9C3CB7-3E5B-4CE9-AB66-EA0854F83853}" type="sibTrans" cxnId="{E93E37DA-E7BD-4457-AF87-0CAE5C64E6C1}">
      <dgm:prSet/>
      <dgm:spPr/>
      <dgm:t>
        <a:bodyPr/>
        <a:lstStyle/>
        <a:p>
          <a:endParaRPr lang="en-US"/>
        </a:p>
      </dgm:t>
    </dgm:pt>
    <dgm:pt modelId="{D99180A7-CBDD-4E5E-B78A-9407B082127A}">
      <dgm:prSet phldrT="[Text]"/>
      <dgm:spPr/>
      <dgm:t>
        <a:bodyPr/>
        <a:lstStyle/>
        <a:p>
          <a:r>
            <a:rPr lang="en-US" dirty="0">
              <a:latin typeface="Georgia" panose="02040502050405020303" pitchFamily="18" charset="0"/>
            </a:rPr>
            <a:t>Arkansas State Cases</a:t>
          </a:r>
        </a:p>
      </dgm:t>
    </dgm:pt>
    <dgm:pt modelId="{65E6DCF8-479D-40FC-A8CF-BA2E1DE4A047}" type="parTrans" cxnId="{AB59D7C8-B6FE-463E-9052-0132384FA347}">
      <dgm:prSet/>
      <dgm:spPr/>
      <dgm:t>
        <a:bodyPr/>
        <a:lstStyle/>
        <a:p>
          <a:endParaRPr lang="en-US"/>
        </a:p>
      </dgm:t>
    </dgm:pt>
    <dgm:pt modelId="{26F75010-1E2E-40CC-A1EC-F67ED17696BF}" type="sibTrans" cxnId="{AB59D7C8-B6FE-463E-9052-0132384FA347}">
      <dgm:prSet/>
      <dgm:spPr/>
      <dgm:t>
        <a:bodyPr/>
        <a:lstStyle/>
        <a:p>
          <a:endParaRPr lang="en-US"/>
        </a:p>
      </dgm:t>
    </dgm:pt>
    <dgm:pt modelId="{9F83C82A-2063-4FE6-B49A-E446D5EDA8D1}" type="pres">
      <dgm:prSet presAssocID="{8605833C-823B-483D-9C8A-15034DAF41B8}" presName="Name0" presStyleCnt="0">
        <dgm:presLayoutVars>
          <dgm:chMax val="7"/>
          <dgm:chPref val="7"/>
          <dgm:dir/>
        </dgm:presLayoutVars>
      </dgm:prSet>
      <dgm:spPr/>
      <dgm:t>
        <a:bodyPr/>
        <a:lstStyle/>
        <a:p>
          <a:endParaRPr lang="en-US"/>
        </a:p>
      </dgm:t>
    </dgm:pt>
    <dgm:pt modelId="{19D8EE7D-4789-4F51-B068-03DD4F40DC5D}" type="pres">
      <dgm:prSet presAssocID="{8605833C-823B-483D-9C8A-15034DAF41B8}" presName="Name1" presStyleCnt="0"/>
      <dgm:spPr/>
    </dgm:pt>
    <dgm:pt modelId="{141D1283-BDC4-4DC8-A44D-D8CE9946F581}" type="pres">
      <dgm:prSet presAssocID="{8605833C-823B-483D-9C8A-15034DAF41B8}" presName="cycle" presStyleCnt="0"/>
      <dgm:spPr/>
    </dgm:pt>
    <dgm:pt modelId="{64E7F43F-DF21-4F45-9389-58BE4118A900}" type="pres">
      <dgm:prSet presAssocID="{8605833C-823B-483D-9C8A-15034DAF41B8}" presName="srcNode" presStyleLbl="node1" presStyleIdx="0" presStyleCnt="4"/>
      <dgm:spPr/>
    </dgm:pt>
    <dgm:pt modelId="{31C1A8E0-3937-4553-BFAF-C9F4596CA3FA}" type="pres">
      <dgm:prSet presAssocID="{8605833C-823B-483D-9C8A-15034DAF41B8}" presName="conn" presStyleLbl="parChTrans1D2" presStyleIdx="0" presStyleCnt="1"/>
      <dgm:spPr/>
      <dgm:t>
        <a:bodyPr/>
        <a:lstStyle/>
        <a:p>
          <a:endParaRPr lang="en-US"/>
        </a:p>
      </dgm:t>
    </dgm:pt>
    <dgm:pt modelId="{2A54B439-C68C-456A-AD52-8A9B69C481DD}" type="pres">
      <dgm:prSet presAssocID="{8605833C-823B-483D-9C8A-15034DAF41B8}" presName="extraNode" presStyleLbl="node1" presStyleIdx="0" presStyleCnt="4"/>
      <dgm:spPr/>
    </dgm:pt>
    <dgm:pt modelId="{F883DE12-53E5-4AB5-862D-78FB21D77A05}" type="pres">
      <dgm:prSet presAssocID="{8605833C-823B-483D-9C8A-15034DAF41B8}" presName="dstNode" presStyleLbl="node1" presStyleIdx="0" presStyleCnt="4"/>
      <dgm:spPr/>
    </dgm:pt>
    <dgm:pt modelId="{FE9F4331-39FA-423A-9E7A-67C34A59C613}" type="pres">
      <dgm:prSet presAssocID="{647A90BF-679C-47B1-809C-8BAE92F036F3}" presName="text_1" presStyleLbl="node1" presStyleIdx="0" presStyleCnt="4">
        <dgm:presLayoutVars>
          <dgm:bulletEnabled val="1"/>
        </dgm:presLayoutVars>
      </dgm:prSet>
      <dgm:spPr/>
      <dgm:t>
        <a:bodyPr/>
        <a:lstStyle/>
        <a:p>
          <a:endParaRPr lang="en-US"/>
        </a:p>
      </dgm:t>
    </dgm:pt>
    <dgm:pt modelId="{67E9338E-BB16-4014-ACD3-4AA517FF152C}" type="pres">
      <dgm:prSet presAssocID="{647A90BF-679C-47B1-809C-8BAE92F036F3}" presName="accent_1" presStyleCnt="0"/>
      <dgm:spPr/>
    </dgm:pt>
    <dgm:pt modelId="{1E8F71D0-7655-4844-AAEB-2979A0843D2D}" type="pres">
      <dgm:prSet presAssocID="{647A90BF-679C-47B1-809C-8BAE92F036F3}" presName="accentRepeatNode" presStyleLbl="solidFgAcc1" presStyleIdx="0" presStyleCnt="4"/>
      <dgm:spPr/>
    </dgm:pt>
    <dgm:pt modelId="{6666FDAD-46CA-4BB7-8D4B-2C09DAE4CF56}" type="pres">
      <dgm:prSet presAssocID="{E622F296-8054-4E15-B426-AADC12428279}" presName="text_2" presStyleLbl="node1" presStyleIdx="1" presStyleCnt="4">
        <dgm:presLayoutVars>
          <dgm:bulletEnabled val="1"/>
        </dgm:presLayoutVars>
      </dgm:prSet>
      <dgm:spPr/>
      <dgm:t>
        <a:bodyPr/>
        <a:lstStyle/>
        <a:p>
          <a:endParaRPr lang="en-US"/>
        </a:p>
      </dgm:t>
    </dgm:pt>
    <dgm:pt modelId="{4D587340-74ED-429E-8D35-87AF6E41DB2D}" type="pres">
      <dgm:prSet presAssocID="{E622F296-8054-4E15-B426-AADC12428279}" presName="accent_2" presStyleCnt="0"/>
      <dgm:spPr/>
    </dgm:pt>
    <dgm:pt modelId="{7AB04F41-FFE8-4EEA-A5CD-07F46C1E1822}" type="pres">
      <dgm:prSet presAssocID="{E622F296-8054-4E15-B426-AADC12428279}" presName="accentRepeatNode" presStyleLbl="solidFgAcc1" presStyleIdx="1" presStyleCnt="4"/>
      <dgm:spPr/>
    </dgm:pt>
    <dgm:pt modelId="{AE645452-9D77-41DD-9DA5-673DEB776CD3}" type="pres">
      <dgm:prSet presAssocID="{EB36095B-9EF3-40CA-AE5A-962E79E01988}" presName="text_3" presStyleLbl="node1" presStyleIdx="2" presStyleCnt="4">
        <dgm:presLayoutVars>
          <dgm:bulletEnabled val="1"/>
        </dgm:presLayoutVars>
      </dgm:prSet>
      <dgm:spPr/>
      <dgm:t>
        <a:bodyPr/>
        <a:lstStyle/>
        <a:p>
          <a:endParaRPr lang="en-US"/>
        </a:p>
      </dgm:t>
    </dgm:pt>
    <dgm:pt modelId="{18B7037C-8D10-4C56-B5E8-6C3071D453B7}" type="pres">
      <dgm:prSet presAssocID="{EB36095B-9EF3-40CA-AE5A-962E79E01988}" presName="accent_3" presStyleCnt="0"/>
      <dgm:spPr/>
    </dgm:pt>
    <dgm:pt modelId="{B3C67567-0F38-4DA2-8C8E-04E3D72E52FB}" type="pres">
      <dgm:prSet presAssocID="{EB36095B-9EF3-40CA-AE5A-962E79E01988}" presName="accentRepeatNode" presStyleLbl="solidFgAcc1" presStyleIdx="2" presStyleCnt="4"/>
      <dgm:spPr/>
    </dgm:pt>
    <dgm:pt modelId="{31BAF015-80A4-4A0A-98E5-1C2B488F5F41}" type="pres">
      <dgm:prSet presAssocID="{D99180A7-CBDD-4E5E-B78A-9407B082127A}" presName="text_4" presStyleLbl="node1" presStyleIdx="3" presStyleCnt="4">
        <dgm:presLayoutVars>
          <dgm:bulletEnabled val="1"/>
        </dgm:presLayoutVars>
      </dgm:prSet>
      <dgm:spPr/>
      <dgm:t>
        <a:bodyPr/>
        <a:lstStyle/>
        <a:p>
          <a:endParaRPr lang="en-US"/>
        </a:p>
      </dgm:t>
    </dgm:pt>
    <dgm:pt modelId="{A5B71E28-B3E0-4D43-A2C8-2F5AE3AE34C3}" type="pres">
      <dgm:prSet presAssocID="{D99180A7-CBDD-4E5E-B78A-9407B082127A}" presName="accent_4" presStyleCnt="0"/>
      <dgm:spPr/>
    </dgm:pt>
    <dgm:pt modelId="{E1664DFC-757D-4C87-8D92-E618814998AB}" type="pres">
      <dgm:prSet presAssocID="{D99180A7-CBDD-4E5E-B78A-9407B082127A}" presName="accentRepeatNode" presStyleLbl="solidFgAcc1" presStyleIdx="3" presStyleCnt="4"/>
      <dgm:spPr/>
    </dgm:pt>
  </dgm:ptLst>
  <dgm:cxnLst>
    <dgm:cxn modelId="{AB59D7C8-B6FE-463E-9052-0132384FA347}" srcId="{8605833C-823B-483D-9C8A-15034DAF41B8}" destId="{D99180A7-CBDD-4E5E-B78A-9407B082127A}" srcOrd="3" destOrd="0" parTransId="{65E6DCF8-479D-40FC-A8CF-BA2E1DE4A047}" sibTransId="{26F75010-1E2E-40CC-A1EC-F67ED17696BF}"/>
    <dgm:cxn modelId="{384B1FDC-7F9A-4B4D-AE67-5EB14AE18368}" type="presOf" srcId="{D99180A7-CBDD-4E5E-B78A-9407B082127A}" destId="{31BAF015-80A4-4A0A-98E5-1C2B488F5F41}" srcOrd="0" destOrd="0" presId="urn:microsoft.com/office/officeart/2008/layout/VerticalCurvedList"/>
    <dgm:cxn modelId="{78942B79-5B18-4C3D-B93C-0C4663CF6696}" type="presOf" srcId="{647A90BF-679C-47B1-809C-8BAE92F036F3}" destId="{FE9F4331-39FA-423A-9E7A-67C34A59C613}" srcOrd="0" destOrd="0" presId="urn:microsoft.com/office/officeart/2008/layout/VerticalCurvedList"/>
    <dgm:cxn modelId="{24374738-892B-429E-8C05-B2114FE4FF53}" type="presOf" srcId="{8605833C-823B-483D-9C8A-15034DAF41B8}" destId="{9F83C82A-2063-4FE6-B49A-E446D5EDA8D1}" srcOrd="0" destOrd="0" presId="urn:microsoft.com/office/officeart/2008/layout/VerticalCurvedList"/>
    <dgm:cxn modelId="{12A62A1A-7BD6-4EF8-9EEB-4CB0F96DD61A}" type="presOf" srcId="{9CF916E8-CF54-4A1E-9C51-6F859C20B3F5}" destId="{31C1A8E0-3937-4553-BFAF-C9F4596CA3FA}" srcOrd="0" destOrd="0" presId="urn:microsoft.com/office/officeart/2008/layout/VerticalCurvedList"/>
    <dgm:cxn modelId="{502E7071-2909-4F2E-A4B4-1D5C0FC61775}" type="presOf" srcId="{E622F296-8054-4E15-B426-AADC12428279}" destId="{6666FDAD-46CA-4BB7-8D4B-2C09DAE4CF56}" srcOrd="0" destOrd="0" presId="urn:microsoft.com/office/officeart/2008/layout/VerticalCurvedList"/>
    <dgm:cxn modelId="{065ECAF3-EA9D-43F0-B3F2-2C66F8F31AC3}" srcId="{8605833C-823B-483D-9C8A-15034DAF41B8}" destId="{E622F296-8054-4E15-B426-AADC12428279}" srcOrd="1" destOrd="0" parTransId="{91B66C1D-AF05-466E-BD41-63785D304180}" sibTransId="{A4814D0F-4D4B-430A-89FD-1096CA866AC6}"/>
    <dgm:cxn modelId="{E93E37DA-E7BD-4457-AF87-0CAE5C64E6C1}" srcId="{8605833C-823B-483D-9C8A-15034DAF41B8}" destId="{EB36095B-9EF3-40CA-AE5A-962E79E01988}" srcOrd="2" destOrd="0" parTransId="{120C5D57-8DFC-4EDF-BB94-C001E5835A44}" sibTransId="{EC9C3CB7-3E5B-4CE9-AB66-EA0854F83853}"/>
    <dgm:cxn modelId="{64DFAD7C-ACAA-4005-998E-51468B7F15B7}" type="presOf" srcId="{EB36095B-9EF3-40CA-AE5A-962E79E01988}" destId="{AE645452-9D77-41DD-9DA5-673DEB776CD3}" srcOrd="0" destOrd="0" presId="urn:microsoft.com/office/officeart/2008/layout/VerticalCurvedList"/>
    <dgm:cxn modelId="{AA84BEDE-3DD4-4428-B6D2-4A7FC5C9D95A}" srcId="{8605833C-823B-483D-9C8A-15034DAF41B8}" destId="{647A90BF-679C-47B1-809C-8BAE92F036F3}" srcOrd="0" destOrd="0" parTransId="{0A0AE509-C698-45B5-A663-FCAF8F37D859}" sibTransId="{9CF916E8-CF54-4A1E-9C51-6F859C20B3F5}"/>
    <dgm:cxn modelId="{7043CD19-2B3B-4CF5-82AC-9734BFE65E12}" type="presParOf" srcId="{9F83C82A-2063-4FE6-B49A-E446D5EDA8D1}" destId="{19D8EE7D-4789-4F51-B068-03DD4F40DC5D}" srcOrd="0" destOrd="0" presId="urn:microsoft.com/office/officeart/2008/layout/VerticalCurvedList"/>
    <dgm:cxn modelId="{9C72E738-5994-4FAF-8C18-CE8ED1BEBC96}" type="presParOf" srcId="{19D8EE7D-4789-4F51-B068-03DD4F40DC5D}" destId="{141D1283-BDC4-4DC8-A44D-D8CE9946F581}" srcOrd="0" destOrd="0" presId="urn:microsoft.com/office/officeart/2008/layout/VerticalCurvedList"/>
    <dgm:cxn modelId="{42532757-09A5-47B6-A515-1261BECB737E}" type="presParOf" srcId="{141D1283-BDC4-4DC8-A44D-D8CE9946F581}" destId="{64E7F43F-DF21-4F45-9389-58BE4118A900}" srcOrd="0" destOrd="0" presId="urn:microsoft.com/office/officeart/2008/layout/VerticalCurvedList"/>
    <dgm:cxn modelId="{42FBD124-D7EE-40D7-A7CA-DA3D0962C4A5}" type="presParOf" srcId="{141D1283-BDC4-4DC8-A44D-D8CE9946F581}" destId="{31C1A8E0-3937-4553-BFAF-C9F4596CA3FA}" srcOrd="1" destOrd="0" presId="urn:microsoft.com/office/officeart/2008/layout/VerticalCurvedList"/>
    <dgm:cxn modelId="{211AA73F-6DDD-4DA3-97CC-B8C907563730}" type="presParOf" srcId="{141D1283-BDC4-4DC8-A44D-D8CE9946F581}" destId="{2A54B439-C68C-456A-AD52-8A9B69C481DD}" srcOrd="2" destOrd="0" presId="urn:microsoft.com/office/officeart/2008/layout/VerticalCurvedList"/>
    <dgm:cxn modelId="{FA379807-DEB2-45BC-BE8E-AF6BF6C48C54}" type="presParOf" srcId="{141D1283-BDC4-4DC8-A44D-D8CE9946F581}" destId="{F883DE12-53E5-4AB5-862D-78FB21D77A05}" srcOrd="3" destOrd="0" presId="urn:microsoft.com/office/officeart/2008/layout/VerticalCurvedList"/>
    <dgm:cxn modelId="{9B5F38FE-A223-4E32-82C2-220AD8F58E24}" type="presParOf" srcId="{19D8EE7D-4789-4F51-B068-03DD4F40DC5D}" destId="{FE9F4331-39FA-423A-9E7A-67C34A59C613}" srcOrd="1" destOrd="0" presId="urn:microsoft.com/office/officeart/2008/layout/VerticalCurvedList"/>
    <dgm:cxn modelId="{810F3690-2C5A-4114-A55E-E8399FAE2162}" type="presParOf" srcId="{19D8EE7D-4789-4F51-B068-03DD4F40DC5D}" destId="{67E9338E-BB16-4014-ACD3-4AA517FF152C}" srcOrd="2" destOrd="0" presId="urn:microsoft.com/office/officeart/2008/layout/VerticalCurvedList"/>
    <dgm:cxn modelId="{8F8AADE4-9036-428B-8109-3A026218A0F1}" type="presParOf" srcId="{67E9338E-BB16-4014-ACD3-4AA517FF152C}" destId="{1E8F71D0-7655-4844-AAEB-2979A0843D2D}" srcOrd="0" destOrd="0" presId="urn:microsoft.com/office/officeart/2008/layout/VerticalCurvedList"/>
    <dgm:cxn modelId="{C78473CA-BE99-4CE4-BA45-1D6CA0CDCB17}" type="presParOf" srcId="{19D8EE7D-4789-4F51-B068-03DD4F40DC5D}" destId="{6666FDAD-46CA-4BB7-8D4B-2C09DAE4CF56}" srcOrd="3" destOrd="0" presId="urn:microsoft.com/office/officeart/2008/layout/VerticalCurvedList"/>
    <dgm:cxn modelId="{3FB3A563-3404-4A9E-A225-5B25ED583385}" type="presParOf" srcId="{19D8EE7D-4789-4F51-B068-03DD4F40DC5D}" destId="{4D587340-74ED-429E-8D35-87AF6E41DB2D}" srcOrd="4" destOrd="0" presId="urn:microsoft.com/office/officeart/2008/layout/VerticalCurvedList"/>
    <dgm:cxn modelId="{321B95E5-85AE-4D93-B905-675FA0F20FFB}" type="presParOf" srcId="{4D587340-74ED-429E-8D35-87AF6E41DB2D}" destId="{7AB04F41-FFE8-4EEA-A5CD-07F46C1E1822}" srcOrd="0" destOrd="0" presId="urn:microsoft.com/office/officeart/2008/layout/VerticalCurvedList"/>
    <dgm:cxn modelId="{E5D9C453-642C-417F-87E6-05BB693BDC46}" type="presParOf" srcId="{19D8EE7D-4789-4F51-B068-03DD4F40DC5D}" destId="{AE645452-9D77-41DD-9DA5-673DEB776CD3}" srcOrd="5" destOrd="0" presId="urn:microsoft.com/office/officeart/2008/layout/VerticalCurvedList"/>
    <dgm:cxn modelId="{92A93720-A35F-4FAB-A572-0BACD7209419}" type="presParOf" srcId="{19D8EE7D-4789-4F51-B068-03DD4F40DC5D}" destId="{18B7037C-8D10-4C56-B5E8-6C3071D453B7}" srcOrd="6" destOrd="0" presId="urn:microsoft.com/office/officeart/2008/layout/VerticalCurvedList"/>
    <dgm:cxn modelId="{B51AE23E-2759-4254-B325-74412EE37B5F}" type="presParOf" srcId="{18B7037C-8D10-4C56-B5E8-6C3071D453B7}" destId="{B3C67567-0F38-4DA2-8C8E-04E3D72E52FB}" srcOrd="0" destOrd="0" presId="urn:microsoft.com/office/officeart/2008/layout/VerticalCurvedList"/>
    <dgm:cxn modelId="{F6837A74-D733-4A78-BC7D-B408A5901442}" type="presParOf" srcId="{19D8EE7D-4789-4F51-B068-03DD4F40DC5D}" destId="{31BAF015-80A4-4A0A-98E5-1C2B488F5F41}" srcOrd="7" destOrd="0" presId="urn:microsoft.com/office/officeart/2008/layout/VerticalCurvedList"/>
    <dgm:cxn modelId="{9CAC84A2-50B8-4D89-B6EF-7D6689BF7BB1}" type="presParOf" srcId="{19D8EE7D-4789-4F51-B068-03DD4F40DC5D}" destId="{A5B71E28-B3E0-4D43-A2C8-2F5AE3AE34C3}" srcOrd="8" destOrd="0" presId="urn:microsoft.com/office/officeart/2008/layout/VerticalCurvedList"/>
    <dgm:cxn modelId="{5899C445-D6F4-4B33-95DD-46778C79E975}" type="presParOf" srcId="{A5B71E28-B3E0-4D43-A2C8-2F5AE3AE34C3}" destId="{E1664DFC-757D-4C87-8D92-E61881499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5833C-823B-483D-9C8A-15034DAF41B8}"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647A90BF-679C-47B1-809C-8BAE92F036F3}">
      <dgm:prSet phldrT="[Text]"/>
      <dgm:spPr/>
      <dgm:t>
        <a:bodyPr/>
        <a:lstStyle/>
        <a:p>
          <a:r>
            <a:rPr lang="en-US" i="1" dirty="0">
              <a:latin typeface="Georgia" panose="02040502050405020303" pitchFamily="18" charset="0"/>
            </a:rPr>
            <a:t>Bader Farms v. Monsanto Co.</a:t>
          </a:r>
        </a:p>
      </dgm:t>
    </dgm:pt>
    <dgm:pt modelId="{0A0AE509-C698-45B5-A663-FCAF8F37D859}" type="parTrans" cxnId="{AA84BEDE-3DD4-4428-B6D2-4A7FC5C9D95A}">
      <dgm:prSet/>
      <dgm:spPr/>
      <dgm:t>
        <a:bodyPr/>
        <a:lstStyle/>
        <a:p>
          <a:endParaRPr lang="en-US"/>
        </a:p>
      </dgm:t>
    </dgm:pt>
    <dgm:pt modelId="{9CF916E8-CF54-4A1E-9C51-6F859C20B3F5}" type="sibTrans" cxnId="{AA84BEDE-3DD4-4428-B6D2-4A7FC5C9D95A}">
      <dgm:prSet/>
      <dgm:spPr/>
      <dgm:t>
        <a:bodyPr/>
        <a:lstStyle/>
        <a:p>
          <a:endParaRPr lang="en-US"/>
        </a:p>
      </dgm:t>
    </dgm:pt>
    <dgm:pt modelId="{E622F296-8054-4E15-B426-AADC12428279}">
      <dgm:prSet phldrT="[Text]"/>
      <dgm:spPr/>
      <dgm:t>
        <a:bodyPr/>
        <a:lstStyle/>
        <a:p>
          <a:r>
            <a:rPr lang="en-US" i="1" dirty="0">
              <a:latin typeface="Georgia" panose="02040502050405020303" pitchFamily="18" charset="0"/>
            </a:rPr>
            <a:t>In re: Dicamba Herbicides Litigation</a:t>
          </a:r>
        </a:p>
      </dgm:t>
    </dgm:pt>
    <dgm:pt modelId="{91B66C1D-AF05-466E-BD41-63785D304180}" type="parTrans" cxnId="{065ECAF3-EA9D-43F0-B3F2-2C66F8F31AC3}">
      <dgm:prSet/>
      <dgm:spPr/>
      <dgm:t>
        <a:bodyPr/>
        <a:lstStyle/>
        <a:p>
          <a:endParaRPr lang="en-US"/>
        </a:p>
      </dgm:t>
    </dgm:pt>
    <dgm:pt modelId="{A4814D0F-4D4B-430A-89FD-1096CA866AC6}" type="sibTrans" cxnId="{065ECAF3-EA9D-43F0-B3F2-2C66F8F31AC3}">
      <dgm:prSet/>
      <dgm:spPr/>
      <dgm:t>
        <a:bodyPr/>
        <a:lstStyle/>
        <a:p>
          <a:endParaRPr lang="en-US"/>
        </a:p>
      </dgm:t>
    </dgm:pt>
    <dgm:pt modelId="{EB36095B-9EF3-40CA-AE5A-962E79E01988}">
      <dgm:prSet phldrT="[Text]"/>
      <dgm:spPr/>
      <dgm:t>
        <a:bodyPr/>
        <a:lstStyle/>
        <a:p>
          <a:r>
            <a:rPr lang="en-US" i="1" dirty="0">
              <a:latin typeface="Georgia" panose="02040502050405020303" pitchFamily="18" charset="0"/>
            </a:rPr>
            <a:t>Nat’l Family Farm Coal. v. EPA</a:t>
          </a:r>
        </a:p>
      </dgm:t>
    </dgm:pt>
    <dgm:pt modelId="{120C5D57-8DFC-4EDF-BB94-C001E5835A44}" type="parTrans" cxnId="{E93E37DA-E7BD-4457-AF87-0CAE5C64E6C1}">
      <dgm:prSet/>
      <dgm:spPr/>
      <dgm:t>
        <a:bodyPr/>
        <a:lstStyle/>
        <a:p>
          <a:endParaRPr lang="en-US"/>
        </a:p>
      </dgm:t>
    </dgm:pt>
    <dgm:pt modelId="{EC9C3CB7-3E5B-4CE9-AB66-EA0854F83853}" type="sibTrans" cxnId="{E93E37DA-E7BD-4457-AF87-0CAE5C64E6C1}">
      <dgm:prSet/>
      <dgm:spPr/>
      <dgm:t>
        <a:bodyPr/>
        <a:lstStyle/>
        <a:p>
          <a:endParaRPr lang="en-US"/>
        </a:p>
      </dgm:t>
    </dgm:pt>
    <dgm:pt modelId="{D99180A7-CBDD-4E5E-B78A-9407B082127A}">
      <dgm:prSet phldrT="[Text]"/>
      <dgm:spPr/>
      <dgm:t>
        <a:bodyPr/>
        <a:lstStyle/>
        <a:p>
          <a:r>
            <a:rPr lang="en-US" dirty="0">
              <a:latin typeface="Georgia" panose="02040502050405020303" pitchFamily="18" charset="0"/>
            </a:rPr>
            <a:t>Arkansas State Cases</a:t>
          </a:r>
        </a:p>
      </dgm:t>
    </dgm:pt>
    <dgm:pt modelId="{65E6DCF8-479D-40FC-A8CF-BA2E1DE4A047}" type="parTrans" cxnId="{AB59D7C8-B6FE-463E-9052-0132384FA347}">
      <dgm:prSet/>
      <dgm:spPr/>
      <dgm:t>
        <a:bodyPr/>
        <a:lstStyle/>
        <a:p>
          <a:endParaRPr lang="en-US"/>
        </a:p>
      </dgm:t>
    </dgm:pt>
    <dgm:pt modelId="{26F75010-1E2E-40CC-A1EC-F67ED17696BF}" type="sibTrans" cxnId="{AB59D7C8-B6FE-463E-9052-0132384FA347}">
      <dgm:prSet/>
      <dgm:spPr/>
      <dgm:t>
        <a:bodyPr/>
        <a:lstStyle/>
        <a:p>
          <a:endParaRPr lang="en-US"/>
        </a:p>
      </dgm:t>
    </dgm:pt>
    <dgm:pt modelId="{9F83C82A-2063-4FE6-B49A-E446D5EDA8D1}" type="pres">
      <dgm:prSet presAssocID="{8605833C-823B-483D-9C8A-15034DAF41B8}" presName="Name0" presStyleCnt="0">
        <dgm:presLayoutVars>
          <dgm:chMax val="7"/>
          <dgm:chPref val="7"/>
          <dgm:dir/>
        </dgm:presLayoutVars>
      </dgm:prSet>
      <dgm:spPr/>
      <dgm:t>
        <a:bodyPr/>
        <a:lstStyle/>
        <a:p>
          <a:endParaRPr lang="en-US"/>
        </a:p>
      </dgm:t>
    </dgm:pt>
    <dgm:pt modelId="{19D8EE7D-4789-4F51-B068-03DD4F40DC5D}" type="pres">
      <dgm:prSet presAssocID="{8605833C-823B-483D-9C8A-15034DAF41B8}" presName="Name1" presStyleCnt="0"/>
      <dgm:spPr/>
    </dgm:pt>
    <dgm:pt modelId="{141D1283-BDC4-4DC8-A44D-D8CE9946F581}" type="pres">
      <dgm:prSet presAssocID="{8605833C-823B-483D-9C8A-15034DAF41B8}" presName="cycle" presStyleCnt="0"/>
      <dgm:spPr/>
    </dgm:pt>
    <dgm:pt modelId="{64E7F43F-DF21-4F45-9389-58BE4118A900}" type="pres">
      <dgm:prSet presAssocID="{8605833C-823B-483D-9C8A-15034DAF41B8}" presName="srcNode" presStyleLbl="node1" presStyleIdx="0" presStyleCnt="4"/>
      <dgm:spPr/>
    </dgm:pt>
    <dgm:pt modelId="{31C1A8E0-3937-4553-BFAF-C9F4596CA3FA}" type="pres">
      <dgm:prSet presAssocID="{8605833C-823B-483D-9C8A-15034DAF41B8}" presName="conn" presStyleLbl="parChTrans1D2" presStyleIdx="0" presStyleCnt="1"/>
      <dgm:spPr/>
      <dgm:t>
        <a:bodyPr/>
        <a:lstStyle/>
        <a:p>
          <a:endParaRPr lang="en-US"/>
        </a:p>
      </dgm:t>
    </dgm:pt>
    <dgm:pt modelId="{2A54B439-C68C-456A-AD52-8A9B69C481DD}" type="pres">
      <dgm:prSet presAssocID="{8605833C-823B-483D-9C8A-15034DAF41B8}" presName="extraNode" presStyleLbl="node1" presStyleIdx="0" presStyleCnt="4"/>
      <dgm:spPr/>
    </dgm:pt>
    <dgm:pt modelId="{F883DE12-53E5-4AB5-862D-78FB21D77A05}" type="pres">
      <dgm:prSet presAssocID="{8605833C-823B-483D-9C8A-15034DAF41B8}" presName="dstNode" presStyleLbl="node1" presStyleIdx="0" presStyleCnt="4"/>
      <dgm:spPr/>
    </dgm:pt>
    <dgm:pt modelId="{FE9F4331-39FA-423A-9E7A-67C34A59C613}" type="pres">
      <dgm:prSet presAssocID="{647A90BF-679C-47B1-809C-8BAE92F036F3}" presName="text_1" presStyleLbl="node1" presStyleIdx="0" presStyleCnt="4">
        <dgm:presLayoutVars>
          <dgm:bulletEnabled val="1"/>
        </dgm:presLayoutVars>
      </dgm:prSet>
      <dgm:spPr/>
      <dgm:t>
        <a:bodyPr/>
        <a:lstStyle/>
        <a:p>
          <a:endParaRPr lang="en-US"/>
        </a:p>
      </dgm:t>
    </dgm:pt>
    <dgm:pt modelId="{67E9338E-BB16-4014-ACD3-4AA517FF152C}" type="pres">
      <dgm:prSet presAssocID="{647A90BF-679C-47B1-809C-8BAE92F036F3}" presName="accent_1" presStyleCnt="0"/>
      <dgm:spPr/>
    </dgm:pt>
    <dgm:pt modelId="{1E8F71D0-7655-4844-AAEB-2979A0843D2D}" type="pres">
      <dgm:prSet presAssocID="{647A90BF-679C-47B1-809C-8BAE92F036F3}" presName="accentRepeatNode" presStyleLbl="solidFgAcc1" presStyleIdx="0" presStyleCnt="4"/>
      <dgm:spPr/>
    </dgm:pt>
    <dgm:pt modelId="{6666FDAD-46CA-4BB7-8D4B-2C09DAE4CF56}" type="pres">
      <dgm:prSet presAssocID="{E622F296-8054-4E15-B426-AADC12428279}" presName="text_2" presStyleLbl="node1" presStyleIdx="1" presStyleCnt="4">
        <dgm:presLayoutVars>
          <dgm:bulletEnabled val="1"/>
        </dgm:presLayoutVars>
      </dgm:prSet>
      <dgm:spPr/>
      <dgm:t>
        <a:bodyPr/>
        <a:lstStyle/>
        <a:p>
          <a:endParaRPr lang="en-US"/>
        </a:p>
      </dgm:t>
    </dgm:pt>
    <dgm:pt modelId="{4D587340-74ED-429E-8D35-87AF6E41DB2D}" type="pres">
      <dgm:prSet presAssocID="{E622F296-8054-4E15-B426-AADC12428279}" presName="accent_2" presStyleCnt="0"/>
      <dgm:spPr/>
    </dgm:pt>
    <dgm:pt modelId="{7AB04F41-FFE8-4EEA-A5CD-07F46C1E1822}" type="pres">
      <dgm:prSet presAssocID="{E622F296-8054-4E15-B426-AADC12428279}" presName="accentRepeatNode" presStyleLbl="solidFgAcc1" presStyleIdx="1" presStyleCnt="4"/>
      <dgm:spPr/>
    </dgm:pt>
    <dgm:pt modelId="{AE645452-9D77-41DD-9DA5-673DEB776CD3}" type="pres">
      <dgm:prSet presAssocID="{EB36095B-9EF3-40CA-AE5A-962E79E01988}" presName="text_3" presStyleLbl="node1" presStyleIdx="2" presStyleCnt="4">
        <dgm:presLayoutVars>
          <dgm:bulletEnabled val="1"/>
        </dgm:presLayoutVars>
      </dgm:prSet>
      <dgm:spPr/>
      <dgm:t>
        <a:bodyPr/>
        <a:lstStyle/>
        <a:p>
          <a:endParaRPr lang="en-US"/>
        </a:p>
      </dgm:t>
    </dgm:pt>
    <dgm:pt modelId="{18B7037C-8D10-4C56-B5E8-6C3071D453B7}" type="pres">
      <dgm:prSet presAssocID="{EB36095B-9EF3-40CA-AE5A-962E79E01988}" presName="accent_3" presStyleCnt="0"/>
      <dgm:spPr/>
    </dgm:pt>
    <dgm:pt modelId="{B3C67567-0F38-4DA2-8C8E-04E3D72E52FB}" type="pres">
      <dgm:prSet presAssocID="{EB36095B-9EF3-40CA-AE5A-962E79E01988}" presName="accentRepeatNode" presStyleLbl="solidFgAcc1" presStyleIdx="2" presStyleCnt="4"/>
      <dgm:spPr/>
    </dgm:pt>
    <dgm:pt modelId="{31BAF015-80A4-4A0A-98E5-1C2B488F5F41}" type="pres">
      <dgm:prSet presAssocID="{D99180A7-CBDD-4E5E-B78A-9407B082127A}" presName="text_4" presStyleLbl="node1" presStyleIdx="3" presStyleCnt="4">
        <dgm:presLayoutVars>
          <dgm:bulletEnabled val="1"/>
        </dgm:presLayoutVars>
      </dgm:prSet>
      <dgm:spPr/>
      <dgm:t>
        <a:bodyPr/>
        <a:lstStyle/>
        <a:p>
          <a:endParaRPr lang="en-US"/>
        </a:p>
      </dgm:t>
    </dgm:pt>
    <dgm:pt modelId="{A5B71E28-B3E0-4D43-A2C8-2F5AE3AE34C3}" type="pres">
      <dgm:prSet presAssocID="{D99180A7-CBDD-4E5E-B78A-9407B082127A}" presName="accent_4" presStyleCnt="0"/>
      <dgm:spPr/>
    </dgm:pt>
    <dgm:pt modelId="{E1664DFC-757D-4C87-8D92-E618814998AB}" type="pres">
      <dgm:prSet presAssocID="{D99180A7-CBDD-4E5E-B78A-9407B082127A}" presName="accentRepeatNode" presStyleLbl="solidFgAcc1" presStyleIdx="3" presStyleCnt="4"/>
      <dgm:spPr/>
    </dgm:pt>
  </dgm:ptLst>
  <dgm:cxnLst>
    <dgm:cxn modelId="{AB59D7C8-B6FE-463E-9052-0132384FA347}" srcId="{8605833C-823B-483D-9C8A-15034DAF41B8}" destId="{D99180A7-CBDD-4E5E-B78A-9407B082127A}" srcOrd="3" destOrd="0" parTransId="{65E6DCF8-479D-40FC-A8CF-BA2E1DE4A047}" sibTransId="{26F75010-1E2E-40CC-A1EC-F67ED17696BF}"/>
    <dgm:cxn modelId="{384B1FDC-7F9A-4B4D-AE67-5EB14AE18368}" type="presOf" srcId="{D99180A7-CBDD-4E5E-B78A-9407B082127A}" destId="{31BAF015-80A4-4A0A-98E5-1C2B488F5F41}" srcOrd="0" destOrd="0" presId="urn:microsoft.com/office/officeart/2008/layout/VerticalCurvedList"/>
    <dgm:cxn modelId="{78942B79-5B18-4C3D-B93C-0C4663CF6696}" type="presOf" srcId="{647A90BF-679C-47B1-809C-8BAE92F036F3}" destId="{FE9F4331-39FA-423A-9E7A-67C34A59C613}" srcOrd="0" destOrd="0" presId="urn:microsoft.com/office/officeart/2008/layout/VerticalCurvedList"/>
    <dgm:cxn modelId="{24374738-892B-429E-8C05-B2114FE4FF53}" type="presOf" srcId="{8605833C-823B-483D-9C8A-15034DAF41B8}" destId="{9F83C82A-2063-4FE6-B49A-E446D5EDA8D1}" srcOrd="0" destOrd="0" presId="urn:microsoft.com/office/officeart/2008/layout/VerticalCurvedList"/>
    <dgm:cxn modelId="{12A62A1A-7BD6-4EF8-9EEB-4CB0F96DD61A}" type="presOf" srcId="{9CF916E8-CF54-4A1E-9C51-6F859C20B3F5}" destId="{31C1A8E0-3937-4553-BFAF-C9F4596CA3FA}" srcOrd="0" destOrd="0" presId="urn:microsoft.com/office/officeart/2008/layout/VerticalCurvedList"/>
    <dgm:cxn modelId="{502E7071-2909-4F2E-A4B4-1D5C0FC61775}" type="presOf" srcId="{E622F296-8054-4E15-B426-AADC12428279}" destId="{6666FDAD-46CA-4BB7-8D4B-2C09DAE4CF56}" srcOrd="0" destOrd="0" presId="urn:microsoft.com/office/officeart/2008/layout/VerticalCurvedList"/>
    <dgm:cxn modelId="{065ECAF3-EA9D-43F0-B3F2-2C66F8F31AC3}" srcId="{8605833C-823B-483D-9C8A-15034DAF41B8}" destId="{E622F296-8054-4E15-B426-AADC12428279}" srcOrd="1" destOrd="0" parTransId="{91B66C1D-AF05-466E-BD41-63785D304180}" sibTransId="{A4814D0F-4D4B-430A-89FD-1096CA866AC6}"/>
    <dgm:cxn modelId="{E93E37DA-E7BD-4457-AF87-0CAE5C64E6C1}" srcId="{8605833C-823B-483D-9C8A-15034DAF41B8}" destId="{EB36095B-9EF3-40CA-AE5A-962E79E01988}" srcOrd="2" destOrd="0" parTransId="{120C5D57-8DFC-4EDF-BB94-C001E5835A44}" sibTransId="{EC9C3CB7-3E5B-4CE9-AB66-EA0854F83853}"/>
    <dgm:cxn modelId="{64DFAD7C-ACAA-4005-998E-51468B7F15B7}" type="presOf" srcId="{EB36095B-9EF3-40CA-AE5A-962E79E01988}" destId="{AE645452-9D77-41DD-9DA5-673DEB776CD3}" srcOrd="0" destOrd="0" presId="urn:microsoft.com/office/officeart/2008/layout/VerticalCurvedList"/>
    <dgm:cxn modelId="{AA84BEDE-3DD4-4428-B6D2-4A7FC5C9D95A}" srcId="{8605833C-823B-483D-9C8A-15034DAF41B8}" destId="{647A90BF-679C-47B1-809C-8BAE92F036F3}" srcOrd="0" destOrd="0" parTransId="{0A0AE509-C698-45B5-A663-FCAF8F37D859}" sibTransId="{9CF916E8-CF54-4A1E-9C51-6F859C20B3F5}"/>
    <dgm:cxn modelId="{7043CD19-2B3B-4CF5-82AC-9734BFE65E12}" type="presParOf" srcId="{9F83C82A-2063-4FE6-B49A-E446D5EDA8D1}" destId="{19D8EE7D-4789-4F51-B068-03DD4F40DC5D}" srcOrd="0" destOrd="0" presId="urn:microsoft.com/office/officeart/2008/layout/VerticalCurvedList"/>
    <dgm:cxn modelId="{9C72E738-5994-4FAF-8C18-CE8ED1BEBC96}" type="presParOf" srcId="{19D8EE7D-4789-4F51-B068-03DD4F40DC5D}" destId="{141D1283-BDC4-4DC8-A44D-D8CE9946F581}" srcOrd="0" destOrd="0" presId="urn:microsoft.com/office/officeart/2008/layout/VerticalCurvedList"/>
    <dgm:cxn modelId="{42532757-09A5-47B6-A515-1261BECB737E}" type="presParOf" srcId="{141D1283-BDC4-4DC8-A44D-D8CE9946F581}" destId="{64E7F43F-DF21-4F45-9389-58BE4118A900}" srcOrd="0" destOrd="0" presId="urn:microsoft.com/office/officeart/2008/layout/VerticalCurvedList"/>
    <dgm:cxn modelId="{42FBD124-D7EE-40D7-A7CA-DA3D0962C4A5}" type="presParOf" srcId="{141D1283-BDC4-4DC8-A44D-D8CE9946F581}" destId="{31C1A8E0-3937-4553-BFAF-C9F4596CA3FA}" srcOrd="1" destOrd="0" presId="urn:microsoft.com/office/officeart/2008/layout/VerticalCurvedList"/>
    <dgm:cxn modelId="{211AA73F-6DDD-4DA3-97CC-B8C907563730}" type="presParOf" srcId="{141D1283-BDC4-4DC8-A44D-D8CE9946F581}" destId="{2A54B439-C68C-456A-AD52-8A9B69C481DD}" srcOrd="2" destOrd="0" presId="urn:microsoft.com/office/officeart/2008/layout/VerticalCurvedList"/>
    <dgm:cxn modelId="{FA379807-DEB2-45BC-BE8E-AF6BF6C48C54}" type="presParOf" srcId="{141D1283-BDC4-4DC8-A44D-D8CE9946F581}" destId="{F883DE12-53E5-4AB5-862D-78FB21D77A05}" srcOrd="3" destOrd="0" presId="urn:microsoft.com/office/officeart/2008/layout/VerticalCurvedList"/>
    <dgm:cxn modelId="{9B5F38FE-A223-4E32-82C2-220AD8F58E24}" type="presParOf" srcId="{19D8EE7D-4789-4F51-B068-03DD4F40DC5D}" destId="{FE9F4331-39FA-423A-9E7A-67C34A59C613}" srcOrd="1" destOrd="0" presId="urn:microsoft.com/office/officeart/2008/layout/VerticalCurvedList"/>
    <dgm:cxn modelId="{810F3690-2C5A-4114-A55E-E8399FAE2162}" type="presParOf" srcId="{19D8EE7D-4789-4F51-B068-03DD4F40DC5D}" destId="{67E9338E-BB16-4014-ACD3-4AA517FF152C}" srcOrd="2" destOrd="0" presId="urn:microsoft.com/office/officeart/2008/layout/VerticalCurvedList"/>
    <dgm:cxn modelId="{8F8AADE4-9036-428B-8109-3A026218A0F1}" type="presParOf" srcId="{67E9338E-BB16-4014-ACD3-4AA517FF152C}" destId="{1E8F71D0-7655-4844-AAEB-2979A0843D2D}" srcOrd="0" destOrd="0" presId="urn:microsoft.com/office/officeart/2008/layout/VerticalCurvedList"/>
    <dgm:cxn modelId="{C78473CA-BE99-4CE4-BA45-1D6CA0CDCB17}" type="presParOf" srcId="{19D8EE7D-4789-4F51-B068-03DD4F40DC5D}" destId="{6666FDAD-46CA-4BB7-8D4B-2C09DAE4CF56}" srcOrd="3" destOrd="0" presId="urn:microsoft.com/office/officeart/2008/layout/VerticalCurvedList"/>
    <dgm:cxn modelId="{3FB3A563-3404-4A9E-A225-5B25ED583385}" type="presParOf" srcId="{19D8EE7D-4789-4F51-B068-03DD4F40DC5D}" destId="{4D587340-74ED-429E-8D35-87AF6E41DB2D}" srcOrd="4" destOrd="0" presId="urn:microsoft.com/office/officeart/2008/layout/VerticalCurvedList"/>
    <dgm:cxn modelId="{321B95E5-85AE-4D93-B905-675FA0F20FFB}" type="presParOf" srcId="{4D587340-74ED-429E-8D35-87AF6E41DB2D}" destId="{7AB04F41-FFE8-4EEA-A5CD-07F46C1E1822}" srcOrd="0" destOrd="0" presId="urn:microsoft.com/office/officeart/2008/layout/VerticalCurvedList"/>
    <dgm:cxn modelId="{E5D9C453-642C-417F-87E6-05BB693BDC46}" type="presParOf" srcId="{19D8EE7D-4789-4F51-B068-03DD4F40DC5D}" destId="{AE645452-9D77-41DD-9DA5-673DEB776CD3}" srcOrd="5" destOrd="0" presId="urn:microsoft.com/office/officeart/2008/layout/VerticalCurvedList"/>
    <dgm:cxn modelId="{92A93720-A35F-4FAB-A572-0BACD7209419}" type="presParOf" srcId="{19D8EE7D-4789-4F51-B068-03DD4F40DC5D}" destId="{18B7037C-8D10-4C56-B5E8-6C3071D453B7}" srcOrd="6" destOrd="0" presId="urn:microsoft.com/office/officeart/2008/layout/VerticalCurvedList"/>
    <dgm:cxn modelId="{B51AE23E-2759-4254-B325-74412EE37B5F}" type="presParOf" srcId="{18B7037C-8D10-4C56-B5E8-6C3071D453B7}" destId="{B3C67567-0F38-4DA2-8C8E-04E3D72E52FB}" srcOrd="0" destOrd="0" presId="urn:microsoft.com/office/officeart/2008/layout/VerticalCurvedList"/>
    <dgm:cxn modelId="{F6837A74-D733-4A78-BC7D-B408A5901442}" type="presParOf" srcId="{19D8EE7D-4789-4F51-B068-03DD4F40DC5D}" destId="{31BAF015-80A4-4A0A-98E5-1C2B488F5F41}" srcOrd="7" destOrd="0" presId="urn:microsoft.com/office/officeart/2008/layout/VerticalCurvedList"/>
    <dgm:cxn modelId="{9CAC84A2-50B8-4D89-B6EF-7D6689BF7BB1}" type="presParOf" srcId="{19D8EE7D-4789-4F51-B068-03DD4F40DC5D}" destId="{A5B71E28-B3E0-4D43-A2C8-2F5AE3AE34C3}" srcOrd="8" destOrd="0" presId="urn:microsoft.com/office/officeart/2008/layout/VerticalCurvedList"/>
    <dgm:cxn modelId="{5899C445-D6F4-4B33-95DD-46778C79E975}" type="presParOf" srcId="{A5B71E28-B3E0-4D43-A2C8-2F5AE3AE34C3}" destId="{E1664DFC-757D-4C87-8D92-E61881499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F8DB4-853C-44F4-B6E2-77605A9A8E5D}" type="doc">
      <dgm:prSet loTypeId="urn:microsoft.com/office/officeart/2005/8/layout/process3" loCatId="process" qsTypeId="urn:microsoft.com/office/officeart/2005/8/quickstyle/simple1" qsCatId="simple" csTypeId="urn:microsoft.com/office/officeart/2005/8/colors/accent6_1" csCatId="accent6" phldr="1"/>
      <dgm:spPr/>
      <dgm:t>
        <a:bodyPr/>
        <a:lstStyle/>
        <a:p>
          <a:endParaRPr lang="en-US"/>
        </a:p>
      </dgm:t>
    </dgm:pt>
    <dgm:pt modelId="{027CA447-26FC-416B-97B3-8F32D9B5571D}">
      <dgm:prSet phldrT="[Text]"/>
      <dgm:spPr/>
      <dgm:t>
        <a:bodyPr/>
        <a:lstStyle/>
        <a:p>
          <a:r>
            <a:rPr lang="en-US" dirty="0">
              <a:latin typeface="Georgia" panose="02040502050405020303" pitchFamily="18" charset="0"/>
            </a:rPr>
            <a:t>11/19/2016</a:t>
          </a:r>
        </a:p>
      </dgm:t>
    </dgm:pt>
    <dgm:pt modelId="{86568239-9615-4B06-B54A-56AF61DB727C}" type="parTrans" cxnId="{89D67702-D981-4B25-9231-98CE65775C52}">
      <dgm:prSet/>
      <dgm:spPr/>
      <dgm:t>
        <a:bodyPr/>
        <a:lstStyle/>
        <a:p>
          <a:endParaRPr lang="en-US"/>
        </a:p>
      </dgm:t>
    </dgm:pt>
    <dgm:pt modelId="{054D1985-CE76-4FBA-AA8D-5492B952E09B}" type="sibTrans" cxnId="{89D67702-D981-4B25-9231-98CE65775C52}">
      <dgm:prSet/>
      <dgm:spPr/>
      <dgm:t>
        <a:bodyPr/>
        <a:lstStyle/>
        <a:p>
          <a:endParaRPr lang="en-US"/>
        </a:p>
      </dgm:t>
    </dgm:pt>
    <dgm:pt modelId="{EAC4E91C-7583-4C89-B423-F94D90685539}">
      <dgm:prSet phldrT="[Text]"/>
      <dgm:spPr/>
      <dgm:t>
        <a:bodyPr/>
        <a:lstStyle/>
        <a:p>
          <a:r>
            <a:rPr lang="en-US" dirty="0">
              <a:latin typeface="Georgia" panose="02040502050405020303" pitchFamily="18" charset="0"/>
            </a:rPr>
            <a:t>Plant Board adopts rule banning use of </a:t>
          </a:r>
          <a:r>
            <a:rPr lang="en-US" dirty="0" err="1">
              <a:latin typeface="Georgia" panose="02040502050405020303" pitchFamily="18" charset="0"/>
            </a:rPr>
            <a:t>XtendiMax</a:t>
          </a:r>
          <a:r>
            <a:rPr lang="en-US" dirty="0">
              <a:latin typeface="Georgia" panose="02040502050405020303" pitchFamily="18" charset="0"/>
            </a:rPr>
            <a:t> in 2017 from April 15 to September 15</a:t>
          </a:r>
          <a:endParaRPr lang="en-US" dirty="0"/>
        </a:p>
      </dgm:t>
    </dgm:pt>
    <dgm:pt modelId="{C45B046B-8CBE-4E14-B32B-98C1CEC3938F}" type="parTrans" cxnId="{823D6A97-85E2-49CB-AD4B-40699D75AEB1}">
      <dgm:prSet/>
      <dgm:spPr/>
      <dgm:t>
        <a:bodyPr/>
        <a:lstStyle/>
        <a:p>
          <a:endParaRPr lang="en-US"/>
        </a:p>
      </dgm:t>
    </dgm:pt>
    <dgm:pt modelId="{9EBC94AB-9E34-4CA2-ACB1-6623916DA0B4}" type="sibTrans" cxnId="{823D6A97-85E2-49CB-AD4B-40699D75AEB1}">
      <dgm:prSet/>
      <dgm:spPr/>
      <dgm:t>
        <a:bodyPr/>
        <a:lstStyle/>
        <a:p>
          <a:endParaRPr lang="en-US"/>
        </a:p>
      </dgm:t>
    </dgm:pt>
    <dgm:pt modelId="{84BE955A-96CB-4360-81A3-D973E11519A5}">
      <dgm:prSet phldrT="[Text]"/>
      <dgm:spPr/>
      <dgm:t>
        <a:bodyPr/>
        <a:lstStyle/>
        <a:p>
          <a:r>
            <a:rPr lang="en-US" dirty="0">
              <a:latin typeface="Georgia" panose="02040502050405020303" pitchFamily="18" charset="0"/>
            </a:rPr>
            <a:t>10/31/2017</a:t>
          </a:r>
        </a:p>
      </dgm:t>
    </dgm:pt>
    <dgm:pt modelId="{A376B34D-DE46-40AD-842C-88C354861EBB}" type="parTrans" cxnId="{3352035A-8BCF-4493-85FF-478F297EFE07}">
      <dgm:prSet/>
      <dgm:spPr/>
      <dgm:t>
        <a:bodyPr/>
        <a:lstStyle/>
        <a:p>
          <a:endParaRPr lang="en-US"/>
        </a:p>
      </dgm:t>
    </dgm:pt>
    <dgm:pt modelId="{42005B45-7309-47BC-B2BC-7DC0F0915453}" type="sibTrans" cxnId="{3352035A-8BCF-4493-85FF-478F297EFE07}">
      <dgm:prSet/>
      <dgm:spPr/>
      <dgm:t>
        <a:bodyPr/>
        <a:lstStyle/>
        <a:p>
          <a:endParaRPr lang="en-US"/>
        </a:p>
      </dgm:t>
    </dgm:pt>
    <dgm:pt modelId="{8447521F-1F26-46E2-BCA7-481D45DD17CF}">
      <dgm:prSet phldrT="[Text]"/>
      <dgm:spPr/>
      <dgm:t>
        <a:bodyPr/>
        <a:lstStyle/>
        <a:p>
          <a:r>
            <a:rPr lang="en-US" dirty="0">
              <a:latin typeface="Georgia" panose="02040502050405020303" pitchFamily="18" charset="0"/>
            </a:rPr>
            <a:t>Monsanto files suit against the Plant Board for restricting use of </a:t>
          </a:r>
          <a:r>
            <a:rPr lang="en-US" dirty="0" err="1">
              <a:latin typeface="Georgia" panose="02040502050405020303" pitchFamily="18" charset="0"/>
            </a:rPr>
            <a:t>XtendiMax</a:t>
          </a:r>
          <a:r>
            <a:rPr lang="en-US" dirty="0">
              <a:latin typeface="Georgia" panose="02040502050405020303" pitchFamily="18" charset="0"/>
            </a:rPr>
            <a:t> in 2017</a:t>
          </a:r>
          <a:endParaRPr lang="en-US" dirty="0"/>
        </a:p>
      </dgm:t>
    </dgm:pt>
    <dgm:pt modelId="{48DD4814-F055-41BA-B273-7F91BCD52774}" type="parTrans" cxnId="{11E04443-B1B0-4FA1-BCB6-C0812964FA4A}">
      <dgm:prSet/>
      <dgm:spPr/>
      <dgm:t>
        <a:bodyPr/>
        <a:lstStyle/>
        <a:p>
          <a:endParaRPr lang="en-US"/>
        </a:p>
      </dgm:t>
    </dgm:pt>
    <dgm:pt modelId="{FEF0E6E6-BF60-4C39-8A62-ECA324551E1D}" type="sibTrans" cxnId="{11E04443-B1B0-4FA1-BCB6-C0812964FA4A}">
      <dgm:prSet/>
      <dgm:spPr/>
      <dgm:t>
        <a:bodyPr/>
        <a:lstStyle/>
        <a:p>
          <a:endParaRPr lang="en-US"/>
        </a:p>
      </dgm:t>
    </dgm:pt>
    <dgm:pt modelId="{0F20D90D-207E-4EEF-BB10-7542AE9B0B68}">
      <dgm:prSet phldrT="[Text]"/>
      <dgm:spPr/>
      <dgm:t>
        <a:bodyPr/>
        <a:lstStyle/>
        <a:p>
          <a:r>
            <a:rPr lang="en-US" dirty="0">
              <a:latin typeface="Georgia" panose="02040502050405020303" pitchFamily="18" charset="0"/>
            </a:rPr>
            <a:t>11/9/2017</a:t>
          </a:r>
        </a:p>
      </dgm:t>
    </dgm:pt>
    <dgm:pt modelId="{F9DB2948-943A-48EA-B6A0-FCBC2D69A027}" type="parTrans" cxnId="{F7200D0B-BE4B-4190-9012-10DE22695A6C}">
      <dgm:prSet/>
      <dgm:spPr/>
      <dgm:t>
        <a:bodyPr/>
        <a:lstStyle/>
        <a:p>
          <a:endParaRPr lang="en-US"/>
        </a:p>
      </dgm:t>
    </dgm:pt>
    <dgm:pt modelId="{D7A3658D-B267-4361-A1C1-8B785BECEF2D}" type="sibTrans" cxnId="{F7200D0B-BE4B-4190-9012-10DE22695A6C}">
      <dgm:prSet/>
      <dgm:spPr/>
      <dgm:t>
        <a:bodyPr/>
        <a:lstStyle/>
        <a:p>
          <a:endParaRPr lang="en-US"/>
        </a:p>
      </dgm:t>
    </dgm:pt>
    <dgm:pt modelId="{BF9D2E4B-1F7A-413F-BCA4-EC9A7BA72C7A}">
      <dgm:prSet phldrT="[Text]"/>
      <dgm:spPr/>
      <dgm:t>
        <a:bodyPr/>
        <a:lstStyle/>
        <a:p>
          <a:r>
            <a:rPr lang="en-US" dirty="0">
              <a:latin typeface="Georgia" panose="02040502050405020303" pitchFamily="18" charset="0"/>
            </a:rPr>
            <a:t>Plant Board adopts rule banning all dicamba application in 2018 from April 16 to October 31</a:t>
          </a:r>
          <a:endParaRPr lang="en-US" dirty="0"/>
        </a:p>
      </dgm:t>
    </dgm:pt>
    <dgm:pt modelId="{433C4B9F-D177-41EB-8ABA-C400373E6EB0}" type="parTrans" cxnId="{EC43C89E-EBA7-42EE-976C-9D3AF1E8F892}">
      <dgm:prSet/>
      <dgm:spPr/>
      <dgm:t>
        <a:bodyPr/>
        <a:lstStyle/>
        <a:p>
          <a:endParaRPr lang="en-US"/>
        </a:p>
      </dgm:t>
    </dgm:pt>
    <dgm:pt modelId="{48BCB7EF-A5E4-4B33-BBF0-E7C629AEBEFC}" type="sibTrans" cxnId="{EC43C89E-EBA7-42EE-976C-9D3AF1E8F892}">
      <dgm:prSet/>
      <dgm:spPr/>
      <dgm:t>
        <a:bodyPr/>
        <a:lstStyle/>
        <a:p>
          <a:endParaRPr lang="en-US"/>
        </a:p>
      </dgm:t>
    </dgm:pt>
    <dgm:pt modelId="{A7FA3D92-0C9D-4B71-BA9A-168B94F69E66}">
      <dgm:prSet phldrT="[Text]"/>
      <dgm:spPr/>
      <dgm:t>
        <a:bodyPr/>
        <a:lstStyle/>
        <a:p>
          <a:r>
            <a:rPr lang="en-US" dirty="0">
              <a:latin typeface="Georgia" panose="02040502050405020303" pitchFamily="18" charset="0"/>
            </a:rPr>
            <a:t>11/10/2017</a:t>
          </a:r>
        </a:p>
      </dgm:t>
    </dgm:pt>
    <dgm:pt modelId="{C2E2D9DC-E9CE-48F8-A6CA-6257EDCBAA40}" type="parTrans" cxnId="{62ACEFE2-FE74-4457-A89F-05DD41C4660B}">
      <dgm:prSet/>
      <dgm:spPr/>
      <dgm:t>
        <a:bodyPr/>
        <a:lstStyle/>
        <a:p>
          <a:endParaRPr lang="en-US"/>
        </a:p>
      </dgm:t>
    </dgm:pt>
    <dgm:pt modelId="{9A1105A2-DF66-4BDC-BB5E-FE60CC4C1DC5}" type="sibTrans" cxnId="{62ACEFE2-FE74-4457-A89F-05DD41C4660B}">
      <dgm:prSet/>
      <dgm:spPr/>
      <dgm:t>
        <a:bodyPr/>
        <a:lstStyle/>
        <a:p>
          <a:endParaRPr lang="en-US"/>
        </a:p>
      </dgm:t>
    </dgm:pt>
    <dgm:pt modelId="{D3EC63D3-9478-4DC3-BC74-8E6C2566B547}">
      <dgm:prSet phldrT="[Text]"/>
      <dgm:spPr/>
      <dgm:t>
        <a:bodyPr/>
        <a:lstStyle/>
        <a:p>
          <a:r>
            <a:rPr lang="en-US" dirty="0">
              <a:latin typeface="Georgia" panose="02040502050405020303" pitchFamily="18" charset="0"/>
            </a:rPr>
            <a:t>A group of Arkansas farmers file suit against the Plant Board for 2018 restriction of dicamba </a:t>
          </a:r>
          <a:endParaRPr lang="en-US" dirty="0"/>
        </a:p>
      </dgm:t>
    </dgm:pt>
    <dgm:pt modelId="{819AF8E4-A1D2-49F5-B98C-9D02738FB0CE}" type="parTrans" cxnId="{31D0A5DC-AAE9-4663-9FF1-FC3A9F2ECC60}">
      <dgm:prSet/>
      <dgm:spPr/>
      <dgm:t>
        <a:bodyPr/>
        <a:lstStyle/>
        <a:p>
          <a:endParaRPr lang="en-US"/>
        </a:p>
      </dgm:t>
    </dgm:pt>
    <dgm:pt modelId="{218799A2-932D-48F3-9D72-7BF3998723B1}" type="sibTrans" cxnId="{31D0A5DC-AAE9-4663-9FF1-FC3A9F2ECC60}">
      <dgm:prSet/>
      <dgm:spPr/>
      <dgm:t>
        <a:bodyPr/>
        <a:lstStyle/>
        <a:p>
          <a:endParaRPr lang="en-US"/>
        </a:p>
      </dgm:t>
    </dgm:pt>
    <dgm:pt modelId="{0FB2CECA-FC3C-4D40-BA6C-1D2D12B5535D}">
      <dgm:prSet phldrT="[Text]"/>
      <dgm:spPr/>
      <dgm:t>
        <a:bodyPr/>
        <a:lstStyle/>
        <a:p>
          <a:r>
            <a:rPr lang="en-US" dirty="0">
              <a:latin typeface="Georgia" panose="02040502050405020303" pitchFamily="18" charset="0"/>
            </a:rPr>
            <a:t>Monsanto amends its complaint to include the 2018 restrictions</a:t>
          </a:r>
          <a:endParaRPr lang="en-US" dirty="0"/>
        </a:p>
      </dgm:t>
    </dgm:pt>
    <dgm:pt modelId="{E108E424-8203-4793-B677-0813AAEA81B1}" type="parTrans" cxnId="{A9789373-0889-4BD5-8546-A4F7BCF9D157}">
      <dgm:prSet/>
      <dgm:spPr/>
      <dgm:t>
        <a:bodyPr/>
        <a:lstStyle/>
        <a:p>
          <a:endParaRPr lang="en-US"/>
        </a:p>
      </dgm:t>
    </dgm:pt>
    <dgm:pt modelId="{177429FD-41AE-4593-8132-EFCEFC3A97B5}" type="sibTrans" cxnId="{A9789373-0889-4BD5-8546-A4F7BCF9D157}">
      <dgm:prSet/>
      <dgm:spPr/>
      <dgm:t>
        <a:bodyPr/>
        <a:lstStyle/>
        <a:p>
          <a:endParaRPr lang="en-US"/>
        </a:p>
      </dgm:t>
    </dgm:pt>
    <dgm:pt modelId="{098E0B7F-D1C9-4C80-8120-5674B39E40C1}">
      <dgm:prSet phldrT="[Text]"/>
      <dgm:spPr/>
      <dgm:t>
        <a:bodyPr/>
        <a:lstStyle/>
        <a:p>
          <a:r>
            <a:rPr lang="en-US" dirty="0">
              <a:latin typeface="Georgia" panose="02040502050405020303" pitchFamily="18" charset="0"/>
            </a:rPr>
            <a:t>11/17/2017</a:t>
          </a:r>
        </a:p>
      </dgm:t>
    </dgm:pt>
    <dgm:pt modelId="{ECF74F44-E818-4640-A5B5-83D596EACF27}" type="parTrans" cxnId="{B4F3B65E-7989-42C0-81C2-43A824BB4ADB}">
      <dgm:prSet/>
      <dgm:spPr/>
      <dgm:t>
        <a:bodyPr/>
        <a:lstStyle/>
        <a:p>
          <a:endParaRPr lang="en-US"/>
        </a:p>
      </dgm:t>
    </dgm:pt>
    <dgm:pt modelId="{4625E399-87D0-4193-B419-88372102B669}" type="sibTrans" cxnId="{B4F3B65E-7989-42C0-81C2-43A824BB4ADB}">
      <dgm:prSet/>
      <dgm:spPr/>
      <dgm:t>
        <a:bodyPr/>
        <a:lstStyle/>
        <a:p>
          <a:endParaRPr lang="en-US"/>
        </a:p>
      </dgm:t>
    </dgm:pt>
    <dgm:pt modelId="{0AEFB33A-3B10-4D10-8928-428ABA919C0E}" type="pres">
      <dgm:prSet presAssocID="{DB4F8DB4-853C-44F4-B6E2-77605A9A8E5D}" presName="linearFlow" presStyleCnt="0">
        <dgm:presLayoutVars>
          <dgm:dir/>
          <dgm:animLvl val="lvl"/>
          <dgm:resizeHandles val="exact"/>
        </dgm:presLayoutVars>
      </dgm:prSet>
      <dgm:spPr/>
      <dgm:t>
        <a:bodyPr/>
        <a:lstStyle/>
        <a:p>
          <a:endParaRPr lang="en-US"/>
        </a:p>
      </dgm:t>
    </dgm:pt>
    <dgm:pt modelId="{1F16EE23-F3F4-4711-885F-B83D1D6C3739}" type="pres">
      <dgm:prSet presAssocID="{027CA447-26FC-416B-97B3-8F32D9B5571D}" presName="composite" presStyleCnt="0"/>
      <dgm:spPr/>
    </dgm:pt>
    <dgm:pt modelId="{31F2AE30-2552-4D7F-BCE0-2894B4A08DFF}" type="pres">
      <dgm:prSet presAssocID="{027CA447-26FC-416B-97B3-8F32D9B5571D}" presName="parTx" presStyleLbl="node1" presStyleIdx="0" presStyleCnt="5">
        <dgm:presLayoutVars>
          <dgm:chMax val="0"/>
          <dgm:chPref val="0"/>
          <dgm:bulletEnabled val="1"/>
        </dgm:presLayoutVars>
      </dgm:prSet>
      <dgm:spPr/>
      <dgm:t>
        <a:bodyPr/>
        <a:lstStyle/>
        <a:p>
          <a:endParaRPr lang="en-US"/>
        </a:p>
      </dgm:t>
    </dgm:pt>
    <dgm:pt modelId="{3809EC75-803D-40AF-B8DA-E3649806B0CD}" type="pres">
      <dgm:prSet presAssocID="{027CA447-26FC-416B-97B3-8F32D9B5571D}" presName="parSh" presStyleLbl="node1" presStyleIdx="0" presStyleCnt="5"/>
      <dgm:spPr/>
      <dgm:t>
        <a:bodyPr/>
        <a:lstStyle/>
        <a:p>
          <a:endParaRPr lang="en-US"/>
        </a:p>
      </dgm:t>
    </dgm:pt>
    <dgm:pt modelId="{83A1F767-F5F0-47F1-AD31-27AE33961864}" type="pres">
      <dgm:prSet presAssocID="{027CA447-26FC-416B-97B3-8F32D9B5571D}" presName="desTx" presStyleLbl="fgAcc1" presStyleIdx="0" presStyleCnt="5">
        <dgm:presLayoutVars>
          <dgm:bulletEnabled val="1"/>
        </dgm:presLayoutVars>
      </dgm:prSet>
      <dgm:spPr/>
      <dgm:t>
        <a:bodyPr/>
        <a:lstStyle/>
        <a:p>
          <a:endParaRPr lang="en-US"/>
        </a:p>
      </dgm:t>
    </dgm:pt>
    <dgm:pt modelId="{B84C839D-232B-4753-AE88-8D1B6376281F}" type="pres">
      <dgm:prSet presAssocID="{054D1985-CE76-4FBA-AA8D-5492B952E09B}" presName="sibTrans" presStyleLbl="sibTrans2D1" presStyleIdx="0" presStyleCnt="4"/>
      <dgm:spPr/>
      <dgm:t>
        <a:bodyPr/>
        <a:lstStyle/>
        <a:p>
          <a:endParaRPr lang="en-US"/>
        </a:p>
      </dgm:t>
    </dgm:pt>
    <dgm:pt modelId="{B43958A6-4EE5-4A79-8230-3CDAC2053C0D}" type="pres">
      <dgm:prSet presAssocID="{054D1985-CE76-4FBA-AA8D-5492B952E09B}" presName="connTx" presStyleLbl="sibTrans2D1" presStyleIdx="0" presStyleCnt="4"/>
      <dgm:spPr/>
      <dgm:t>
        <a:bodyPr/>
        <a:lstStyle/>
        <a:p>
          <a:endParaRPr lang="en-US"/>
        </a:p>
      </dgm:t>
    </dgm:pt>
    <dgm:pt modelId="{6A67874D-F7DF-4FC5-9B8B-65F878486457}" type="pres">
      <dgm:prSet presAssocID="{84BE955A-96CB-4360-81A3-D973E11519A5}" presName="composite" presStyleCnt="0"/>
      <dgm:spPr/>
    </dgm:pt>
    <dgm:pt modelId="{98932BAF-4E57-4E52-B593-90C9323F4EC6}" type="pres">
      <dgm:prSet presAssocID="{84BE955A-96CB-4360-81A3-D973E11519A5}" presName="parTx" presStyleLbl="node1" presStyleIdx="0" presStyleCnt="5">
        <dgm:presLayoutVars>
          <dgm:chMax val="0"/>
          <dgm:chPref val="0"/>
          <dgm:bulletEnabled val="1"/>
        </dgm:presLayoutVars>
      </dgm:prSet>
      <dgm:spPr/>
      <dgm:t>
        <a:bodyPr/>
        <a:lstStyle/>
        <a:p>
          <a:endParaRPr lang="en-US"/>
        </a:p>
      </dgm:t>
    </dgm:pt>
    <dgm:pt modelId="{766CBA9C-3CFC-4F6E-B86F-62C0E5A854F7}" type="pres">
      <dgm:prSet presAssocID="{84BE955A-96CB-4360-81A3-D973E11519A5}" presName="parSh" presStyleLbl="node1" presStyleIdx="1" presStyleCnt="5"/>
      <dgm:spPr/>
      <dgm:t>
        <a:bodyPr/>
        <a:lstStyle/>
        <a:p>
          <a:endParaRPr lang="en-US"/>
        </a:p>
      </dgm:t>
    </dgm:pt>
    <dgm:pt modelId="{87609B68-8318-4EA9-A347-CBA8C228A5F2}" type="pres">
      <dgm:prSet presAssocID="{84BE955A-96CB-4360-81A3-D973E11519A5}" presName="desTx" presStyleLbl="fgAcc1" presStyleIdx="1" presStyleCnt="5">
        <dgm:presLayoutVars>
          <dgm:bulletEnabled val="1"/>
        </dgm:presLayoutVars>
      </dgm:prSet>
      <dgm:spPr/>
      <dgm:t>
        <a:bodyPr/>
        <a:lstStyle/>
        <a:p>
          <a:endParaRPr lang="en-US"/>
        </a:p>
      </dgm:t>
    </dgm:pt>
    <dgm:pt modelId="{E23C2401-0F9B-4562-88DF-F3B7B0D5E521}" type="pres">
      <dgm:prSet presAssocID="{42005B45-7309-47BC-B2BC-7DC0F0915453}" presName="sibTrans" presStyleLbl="sibTrans2D1" presStyleIdx="1" presStyleCnt="4"/>
      <dgm:spPr/>
      <dgm:t>
        <a:bodyPr/>
        <a:lstStyle/>
        <a:p>
          <a:endParaRPr lang="en-US"/>
        </a:p>
      </dgm:t>
    </dgm:pt>
    <dgm:pt modelId="{0EFC9D4C-033C-48D0-9473-8C3793796247}" type="pres">
      <dgm:prSet presAssocID="{42005B45-7309-47BC-B2BC-7DC0F0915453}" presName="connTx" presStyleLbl="sibTrans2D1" presStyleIdx="1" presStyleCnt="4"/>
      <dgm:spPr/>
      <dgm:t>
        <a:bodyPr/>
        <a:lstStyle/>
        <a:p>
          <a:endParaRPr lang="en-US"/>
        </a:p>
      </dgm:t>
    </dgm:pt>
    <dgm:pt modelId="{3EB9BA96-CC3A-4710-A7E5-11A8D7BEDCAC}" type="pres">
      <dgm:prSet presAssocID="{0F20D90D-207E-4EEF-BB10-7542AE9B0B68}" presName="composite" presStyleCnt="0"/>
      <dgm:spPr/>
    </dgm:pt>
    <dgm:pt modelId="{D9FCA4BC-51D6-4651-8070-EF0E829C1E14}" type="pres">
      <dgm:prSet presAssocID="{0F20D90D-207E-4EEF-BB10-7542AE9B0B68}" presName="parTx" presStyleLbl="node1" presStyleIdx="1" presStyleCnt="5">
        <dgm:presLayoutVars>
          <dgm:chMax val="0"/>
          <dgm:chPref val="0"/>
          <dgm:bulletEnabled val="1"/>
        </dgm:presLayoutVars>
      </dgm:prSet>
      <dgm:spPr/>
      <dgm:t>
        <a:bodyPr/>
        <a:lstStyle/>
        <a:p>
          <a:endParaRPr lang="en-US"/>
        </a:p>
      </dgm:t>
    </dgm:pt>
    <dgm:pt modelId="{8F7C45F3-2E0C-4F94-8D51-02AC3BD2F117}" type="pres">
      <dgm:prSet presAssocID="{0F20D90D-207E-4EEF-BB10-7542AE9B0B68}" presName="parSh" presStyleLbl="node1" presStyleIdx="2" presStyleCnt="5"/>
      <dgm:spPr/>
      <dgm:t>
        <a:bodyPr/>
        <a:lstStyle/>
        <a:p>
          <a:endParaRPr lang="en-US"/>
        </a:p>
      </dgm:t>
    </dgm:pt>
    <dgm:pt modelId="{D24724B6-6168-4D74-922A-C5320B768C66}" type="pres">
      <dgm:prSet presAssocID="{0F20D90D-207E-4EEF-BB10-7542AE9B0B68}" presName="desTx" presStyleLbl="fgAcc1" presStyleIdx="2" presStyleCnt="5">
        <dgm:presLayoutVars>
          <dgm:bulletEnabled val="1"/>
        </dgm:presLayoutVars>
      </dgm:prSet>
      <dgm:spPr/>
      <dgm:t>
        <a:bodyPr/>
        <a:lstStyle/>
        <a:p>
          <a:endParaRPr lang="en-US"/>
        </a:p>
      </dgm:t>
    </dgm:pt>
    <dgm:pt modelId="{E98F25F0-A54E-48BD-85BA-2D7BDC6527D3}" type="pres">
      <dgm:prSet presAssocID="{D7A3658D-B267-4361-A1C1-8B785BECEF2D}" presName="sibTrans" presStyleLbl="sibTrans2D1" presStyleIdx="2" presStyleCnt="4"/>
      <dgm:spPr/>
      <dgm:t>
        <a:bodyPr/>
        <a:lstStyle/>
        <a:p>
          <a:endParaRPr lang="en-US"/>
        </a:p>
      </dgm:t>
    </dgm:pt>
    <dgm:pt modelId="{66238822-E879-4B52-85E9-D88074855F7E}" type="pres">
      <dgm:prSet presAssocID="{D7A3658D-B267-4361-A1C1-8B785BECEF2D}" presName="connTx" presStyleLbl="sibTrans2D1" presStyleIdx="2" presStyleCnt="4"/>
      <dgm:spPr/>
      <dgm:t>
        <a:bodyPr/>
        <a:lstStyle/>
        <a:p>
          <a:endParaRPr lang="en-US"/>
        </a:p>
      </dgm:t>
    </dgm:pt>
    <dgm:pt modelId="{771DE4C1-1801-4CF0-9C58-A9D4E640F9AA}" type="pres">
      <dgm:prSet presAssocID="{A7FA3D92-0C9D-4B71-BA9A-168B94F69E66}" presName="composite" presStyleCnt="0"/>
      <dgm:spPr/>
    </dgm:pt>
    <dgm:pt modelId="{25DFA7F5-EA23-449B-B54E-03CB17B4A5D8}" type="pres">
      <dgm:prSet presAssocID="{A7FA3D92-0C9D-4B71-BA9A-168B94F69E66}" presName="parTx" presStyleLbl="node1" presStyleIdx="2" presStyleCnt="5">
        <dgm:presLayoutVars>
          <dgm:chMax val="0"/>
          <dgm:chPref val="0"/>
          <dgm:bulletEnabled val="1"/>
        </dgm:presLayoutVars>
      </dgm:prSet>
      <dgm:spPr/>
      <dgm:t>
        <a:bodyPr/>
        <a:lstStyle/>
        <a:p>
          <a:endParaRPr lang="en-US"/>
        </a:p>
      </dgm:t>
    </dgm:pt>
    <dgm:pt modelId="{E8FD8591-DE1A-48DC-9391-0A1EF7E26311}" type="pres">
      <dgm:prSet presAssocID="{A7FA3D92-0C9D-4B71-BA9A-168B94F69E66}" presName="parSh" presStyleLbl="node1" presStyleIdx="3" presStyleCnt="5"/>
      <dgm:spPr/>
      <dgm:t>
        <a:bodyPr/>
        <a:lstStyle/>
        <a:p>
          <a:endParaRPr lang="en-US"/>
        </a:p>
      </dgm:t>
    </dgm:pt>
    <dgm:pt modelId="{330796F3-8A7C-4F1F-B834-1522DA40C9D0}" type="pres">
      <dgm:prSet presAssocID="{A7FA3D92-0C9D-4B71-BA9A-168B94F69E66}" presName="desTx" presStyleLbl="fgAcc1" presStyleIdx="3" presStyleCnt="5">
        <dgm:presLayoutVars>
          <dgm:bulletEnabled val="1"/>
        </dgm:presLayoutVars>
      </dgm:prSet>
      <dgm:spPr/>
      <dgm:t>
        <a:bodyPr/>
        <a:lstStyle/>
        <a:p>
          <a:endParaRPr lang="en-US"/>
        </a:p>
      </dgm:t>
    </dgm:pt>
    <dgm:pt modelId="{CEF49A4B-CD70-4D9F-8BEC-6AA5529EA47E}" type="pres">
      <dgm:prSet presAssocID="{9A1105A2-DF66-4BDC-BB5E-FE60CC4C1DC5}" presName="sibTrans" presStyleLbl="sibTrans2D1" presStyleIdx="3" presStyleCnt="4"/>
      <dgm:spPr/>
      <dgm:t>
        <a:bodyPr/>
        <a:lstStyle/>
        <a:p>
          <a:endParaRPr lang="en-US"/>
        </a:p>
      </dgm:t>
    </dgm:pt>
    <dgm:pt modelId="{9F9F0C3D-0333-4637-A709-5500D3C123B6}" type="pres">
      <dgm:prSet presAssocID="{9A1105A2-DF66-4BDC-BB5E-FE60CC4C1DC5}" presName="connTx" presStyleLbl="sibTrans2D1" presStyleIdx="3" presStyleCnt="4"/>
      <dgm:spPr/>
      <dgm:t>
        <a:bodyPr/>
        <a:lstStyle/>
        <a:p>
          <a:endParaRPr lang="en-US"/>
        </a:p>
      </dgm:t>
    </dgm:pt>
    <dgm:pt modelId="{A43B7745-F865-41C0-9B14-F7C18A6414D4}" type="pres">
      <dgm:prSet presAssocID="{098E0B7F-D1C9-4C80-8120-5674B39E40C1}" presName="composite" presStyleCnt="0"/>
      <dgm:spPr/>
    </dgm:pt>
    <dgm:pt modelId="{A11D2612-6394-4B86-B3EA-78D0369F3DD8}" type="pres">
      <dgm:prSet presAssocID="{098E0B7F-D1C9-4C80-8120-5674B39E40C1}" presName="parTx" presStyleLbl="node1" presStyleIdx="3" presStyleCnt="5">
        <dgm:presLayoutVars>
          <dgm:chMax val="0"/>
          <dgm:chPref val="0"/>
          <dgm:bulletEnabled val="1"/>
        </dgm:presLayoutVars>
      </dgm:prSet>
      <dgm:spPr/>
      <dgm:t>
        <a:bodyPr/>
        <a:lstStyle/>
        <a:p>
          <a:endParaRPr lang="en-US"/>
        </a:p>
      </dgm:t>
    </dgm:pt>
    <dgm:pt modelId="{46880576-A9B0-4370-8B15-03ADEC602029}" type="pres">
      <dgm:prSet presAssocID="{098E0B7F-D1C9-4C80-8120-5674B39E40C1}" presName="parSh" presStyleLbl="node1" presStyleIdx="4" presStyleCnt="5"/>
      <dgm:spPr/>
      <dgm:t>
        <a:bodyPr/>
        <a:lstStyle/>
        <a:p>
          <a:endParaRPr lang="en-US"/>
        </a:p>
      </dgm:t>
    </dgm:pt>
    <dgm:pt modelId="{01EF8839-767E-45EE-B625-5D3122873D14}" type="pres">
      <dgm:prSet presAssocID="{098E0B7F-D1C9-4C80-8120-5674B39E40C1}" presName="desTx" presStyleLbl="fgAcc1" presStyleIdx="4" presStyleCnt="5">
        <dgm:presLayoutVars>
          <dgm:bulletEnabled val="1"/>
        </dgm:presLayoutVars>
      </dgm:prSet>
      <dgm:spPr/>
      <dgm:t>
        <a:bodyPr/>
        <a:lstStyle/>
        <a:p>
          <a:endParaRPr lang="en-US"/>
        </a:p>
      </dgm:t>
    </dgm:pt>
  </dgm:ptLst>
  <dgm:cxnLst>
    <dgm:cxn modelId="{DF58CE1C-E7F5-494D-B815-7DAA46A5EDAF}" type="presOf" srcId="{098E0B7F-D1C9-4C80-8120-5674B39E40C1}" destId="{A11D2612-6394-4B86-B3EA-78D0369F3DD8}" srcOrd="0" destOrd="0" presId="urn:microsoft.com/office/officeart/2005/8/layout/process3"/>
    <dgm:cxn modelId="{89D67702-D981-4B25-9231-98CE65775C52}" srcId="{DB4F8DB4-853C-44F4-B6E2-77605A9A8E5D}" destId="{027CA447-26FC-416B-97B3-8F32D9B5571D}" srcOrd="0" destOrd="0" parTransId="{86568239-9615-4B06-B54A-56AF61DB727C}" sibTransId="{054D1985-CE76-4FBA-AA8D-5492B952E09B}"/>
    <dgm:cxn modelId="{823D6A97-85E2-49CB-AD4B-40699D75AEB1}" srcId="{027CA447-26FC-416B-97B3-8F32D9B5571D}" destId="{EAC4E91C-7583-4C89-B423-F94D90685539}" srcOrd="0" destOrd="0" parTransId="{C45B046B-8CBE-4E14-B32B-98C1CEC3938F}" sibTransId="{9EBC94AB-9E34-4CA2-ACB1-6623916DA0B4}"/>
    <dgm:cxn modelId="{027E03EC-8FC9-46F6-9C8D-83A824A033FF}" type="presOf" srcId="{42005B45-7309-47BC-B2BC-7DC0F0915453}" destId="{0EFC9D4C-033C-48D0-9473-8C3793796247}" srcOrd="1" destOrd="0" presId="urn:microsoft.com/office/officeart/2005/8/layout/process3"/>
    <dgm:cxn modelId="{FFCB11D1-8481-43DB-B5F5-FB222275B667}" type="presOf" srcId="{D3EC63D3-9478-4DC3-BC74-8E6C2566B547}" destId="{330796F3-8A7C-4F1F-B834-1522DA40C9D0}" srcOrd="0" destOrd="0" presId="urn:microsoft.com/office/officeart/2005/8/layout/process3"/>
    <dgm:cxn modelId="{2D44E159-E331-4F5F-91D5-24675BDF0E5D}" type="presOf" srcId="{D7A3658D-B267-4361-A1C1-8B785BECEF2D}" destId="{E98F25F0-A54E-48BD-85BA-2D7BDC6527D3}" srcOrd="0" destOrd="0" presId="urn:microsoft.com/office/officeart/2005/8/layout/process3"/>
    <dgm:cxn modelId="{F7200D0B-BE4B-4190-9012-10DE22695A6C}" srcId="{DB4F8DB4-853C-44F4-B6E2-77605A9A8E5D}" destId="{0F20D90D-207E-4EEF-BB10-7542AE9B0B68}" srcOrd="2" destOrd="0" parTransId="{F9DB2948-943A-48EA-B6A0-FCBC2D69A027}" sibTransId="{D7A3658D-B267-4361-A1C1-8B785BECEF2D}"/>
    <dgm:cxn modelId="{9D416472-8E5E-4B20-A627-715C4E54501C}" type="presOf" srcId="{DB4F8DB4-853C-44F4-B6E2-77605A9A8E5D}" destId="{0AEFB33A-3B10-4D10-8928-428ABA919C0E}" srcOrd="0" destOrd="0" presId="urn:microsoft.com/office/officeart/2005/8/layout/process3"/>
    <dgm:cxn modelId="{3352035A-8BCF-4493-85FF-478F297EFE07}" srcId="{DB4F8DB4-853C-44F4-B6E2-77605A9A8E5D}" destId="{84BE955A-96CB-4360-81A3-D973E11519A5}" srcOrd="1" destOrd="0" parTransId="{A376B34D-DE46-40AD-842C-88C354861EBB}" sibTransId="{42005B45-7309-47BC-B2BC-7DC0F0915453}"/>
    <dgm:cxn modelId="{62ACEFE2-FE74-4457-A89F-05DD41C4660B}" srcId="{DB4F8DB4-853C-44F4-B6E2-77605A9A8E5D}" destId="{A7FA3D92-0C9D-4B71-BA9A-168B94F69E66}" srcOrd="3" destOrd="0" parTransId="{C2E2D9DC-E9CE-48F8-A6CA-6257EDCBAA40}" sibTransId="{9A1105A2-DF66-4BDC-BB5E-FE60CC4C1DC5}"/>
    <dgm:cxn modelId="{11A42BF6-DFF2-4D02-A8F5-64142D671A76}" type="presOf" srcId="{42005B45-7309-47BC-B2BC-7DC0F0915453}" destId="{E23C2401-0F9B-4562-88DF-F3B7B0D5E521}" srcOrd="0" destOrd="0" presId="urn:microsoft.com/office/officeart/2005/8/layout/process3"/>
    <dgm:cxn modelId="{13C65EFA-CFF0-43C9-93FD-C33D860DB399}" type="presOf" srcId="{0FB2CECA-FC3C-4D40-BA6C-1D2D12B5535D}" destId="{01EF8839-767E-45EE-B625-5D3122873D14}" srcOrd="0" destOrd="0" presId="urn:microsoft.com/office/officeart/2005/8/layout/process3"/>
    <dgm:cxn modelId="{CB6AF2F9-FFD1-4AC1-91F7-3CFC8E33571B}" type="presOf" srcId="{84BE955A-96CB-4360-81A3-D973E11519A5}" destId="{98932BAF-4E57-4E52-B593-90C9323F4EC6}" srcOrd="0" destOrd="0" presId="urn:microsoft.com/office/officeart/2005/8/layout/process3"/>
    <dgm:cxn modelId="{96F5EEA9-573A-4619-97DE-8233F7F40EC0}" type="presOf" srcId="{D7A3658D-B267-4361-A1C1-8B785BECEF2D}" destId="{66238822-E879-4B52-85E9-D88074855F7E}" srcOrd="1" destOrd="0" presId="urn:microsoft.com/office/officeart/2005/8/layout/process3"/>
    <dgm:cxn modelId="{721949DA-ABD5-4C0D-BBEC-576FFD68B767}" type="presOf" srcId="{A7FA3D92-0C9D-4B71-BA9A-168B94F69E66}" destId="{25DFA7F5-EA23-449B-B54E-03CB17B4A5D8}" srcOrd="0" destOrd="0" presId="urn:microsoft.com/office/officeart/2005/8/layout/process3"/>
    <dgm:cxn modelId="{11E04443-B1B0-4FA1-BCB6-C0812964FA4A}" srcId="{84BE955A-96CB-4360-81A3-D973E11519A5}" destId="{8447521F-1F26-46E2-BCA7-481D45DD17CF}" srcOrd="0" destOrd="0" parTransId="{48DD4814-F055-41BA-B273-7F91BCD52774}" sibTransId="{FEF0E6E6-BF60-4C39-8A62-ECA324551E1D}"/>
    <dgm:cxn modelId="{05F2DC44-4FBA-44BF-9056-2A603A3286C2}" type="presOf" srcId="{027CA447-26FC-416B-97B3-8F32D9B5571D}" destId="{31F2AE30-2552-4D7F-BCE0-2894B4A08DFF}" srcOrd="0" destOrd="0" presId="urn:microsoft.com/office/officeart/2005/8/layout/process3"/>
    <dgm:cxn modelId="{C57E9FD8-4C02-4B71-B117-550CBA81B5D2}" type="presOf" srcId="{A7FA3D92-0C9D-4B71-BA9A-168B94F69E66}" destId="{E8FD8591-DE1A-48DC-9391-0A1EF7E26311}" srcOrd="1" destOrd="0" presId="urn:microsoft.com/office/officeart/2005/8/layout/process3"/>
    <dgm:cxn modelId="{16EB458A-82DC-4DD6-A63E-DBAE1F162A2C}" type="presOf" srcId="{0F20D90D-207E-4EEF-BB10-7542AE9B0B68}" destId="{8F7C45F3-2E0C-4F94-8D51-02AC3BD2F117}" srcOrd="1" destOrd="0" presId="urn:microsoft.com/office/officeart/2005/8/layout/process3"/>
    <dgm:cxn modelId="{6A82531B-DF6B-42B0-8F36-6F7A71195A06}" type="presOf" srcId="{9A1105A2-DF66-4BDC-BB5E-FE60CC4C1DC5}" destId="{CEF49A4B-CD70-4D9F-8BEC-6AA5529EA47E}" srcOrd="0" destOrd="0" presId="urn:microsoft.com/office/officeart/2005/8/layout/process3"/>
    <dgm:cxn modelId="{ACAF24D9-94E5-4354-AF17-84FDA8394706}" type="presOf" srcId="{027CA447-26FC-416B-97B3-8F32D9B5571D}" destId="{3809EC75-803D-40AF-B8DA-E3649806B0CD}" srcOrd="1" destOrd="0" presId="urn:microsoft.com/office/officeart/2005/8/layout/process3"/>
    <dgm:cxn modelId="{2F848292-26C7-48BF-8A85-6BB340ACD55B}" type="presOf" srcId="{054D1985-CE76-4FBA-AA8D-5492B952E09B}" destId="{B43958A6-4EE5-4A79-8230-3CDAC2053C0D}" srcOrd="1" destOrd="0" presId="urn:microsoft.com/office/officeart/2005/8/layout/process3"/>
    <dgm:cxn modelId="{A9789373-0889-4BD5-8546-A4F7BCF9D157}" srcId="{098E0B7F-D1C9-4C80-8120-5674B39E40C1}" destId="{0FB2CECA-FC3C-4D40-BA6C-1D2D12B5535D}" srcOrd="0" destOrd="0" parTransId="{E108E424-8203-4793-B677-0813AAEA81B1}" sibTransId="{177429FD-41AE-4593-8132-EFCEFC3A97B5}"/>
    <dgm:cxn modelId="{DA4C84FD-B158-45CA-BD61-B7DC3AC8D662}" type="presOf" srcId="{BF9D2E4B-1F7A-413F-BCA4-EC9A7BA72C7A}" destId="{D24724B6-6168-4D74-922A-C5320B768C66}" srcOrd="0" destOrd="0" presId="urn:microsoft.com/office/officeart/2005/8/layout/process3"/>
    <dgm:cxn modelId="{90598FC8-50E2-41C3-9AA4-48A43D37F6C8}" type="presOf" srcId="{8447521F-1F26-46E2-BCA7-481D45DD17CF}" destId="{87609B68-8318-4EA9-A347-CBA8C228A5F2}" srcOrd="0" destOrd="0" presId="urn:microsoft.com/office/officeart/2005/8/layout/process3"/>
    <dgm:cxn modelId="{31D0A5DC-AAE9-4663-9FF1-FC3A9F2ECC60}" srcId="{A7FA3D92-0C9D-4B71-BA9A-168B94F69E66}" destId="{D3EC63D3-9478-4DC3-BC74-8E6C2566B547}" srcOrd="0" destOrd="0" parTransId="{819AF8E4-A1D2-49F5-B98C-9D02738FB0CE}" sibTransId="{218799A2-932D-48F3-9D72-7BF3998723B1}"/>
    <dgm:cxn modelId="{E2B49180-ABB7-489D-82FB-02591F6839C7}" type="presOf" srcId="{9A1105A2-DF66-4BDC-BB5E-FE60CC4C1DC5}" destId="{9F9F0C3D-0333-4637-A709-5500D3C123B6}" srcOrd="1" destOrd="0" presId="urn:microsoft.com/office/officeart/2005/8/layout/process3"/>
    <dgm:cxn modelId="{B4F3B65E-7989-42C0-81C2-43A824BB4ADB}" srcId="{DB4F8DB4-853C-44F4-B6E2-77605A9A8E5D}" destId="{098E0B7F-D1C9-4C80-8120-5674B39E40C1}" srcOrd="4" destOrd="0" parTransId="{ECF74F44-E818-4640-A5B5-83D596EACF27}" sibTransId="{4625E399-87D0-4193-B419-88372102B669}"/>
    <dgm:cxn modelId="{1B305209-8BD0-4C22-98DF-DB5DF944137A}" type="presOf" srcId="{EAC4E91C-7583-4C89-B423-F94D90685539}" destId="{83A1F767-F5F0-47F1-AD31-27AE33961864}" srcOrd="0" destOrd="0" presId="urn:microsoft.com/office/officeart/2005/8/layout/process3"/>
    <dgm:cxn modelId="{3974D82D-9A4E-4BBC-A016-0C7191C4ADFE}" type="presOf" srcId="{098E0B7F-D1C9-4C80-8120-5674B39E40C1}" destId="{46880576-A9B0-4370-8B15-03ADEC602029}" srcOrd="1" destOrd="0" presId="urn:microsoft.com/office/officeart/2005/8/layout/process3"/>
    <dgm:cxn modelId="{266700B4-C21F-45E8-9ABC-E79C4DB7589E}" type="presOf" srcId="{054D1985-CE76-4FBA-AA8D-5492B952E09B}" destId="{B84C839D-232B-4753-AE88-8D1B6376281F}" srcOrd="0" destOrd="0" presId="urn:microsoft.com/office/officeart/2005/8/layout/process3"/>
    <dgm:cxn modelId="{7A6EFE81-13C3-4EEE-9039-33F534DB68E2}" type="presOf" srcId="{0F20D90D-207E-4EEF-BB10-7542AE9B0B68}" destId="{D9FCA4BC-51D6-4651-8070-EF0E829C1E14}" srcOrd="0" destOrd="0" presId="urn:microsoft.com/office/officeart/2005/8/layout/process3"/>
    <dgm:cxn modelId="{9187C7A3-4484-4665-8165-79CE2C220D79}" type="presOf" srcId="{84BE955A-96CB-4360-81A3-D973E11519A5}" destId="{766CBA9C-3CFC-4F6E-B86F-62C0E5A854F7}" srcOrd="1" destOrd="0" presId="urn:microsoft.com/office/officeart/2005/8/layout/process3"/>
    <dgm:cxn modelId="{EC43C89E-EBA7-42EE-976C-9D3AF1E8F892}" srcId="{0F20D90D-207E-4EEF-BB10-7542AE9B0B68}" destId="{BF9D2E4B-1F7A-413F-BCA4-EC9A7BA72C7A}" srcOrd="0" destOrd="0" parTransId="{433C4B9F-D177-41EB-8ABA-C400373E6EB0}" sibTransId="{48BCB7EF-A5E4-4B33-BBF0-E7C629AEBEFC}"/>
    <dgm:cxn modelId="{250C0E6F-3DCC-4D45-9A93-62C6D94E888D}" type="presParOf" srcId="{0AEFB33A-3B10-4D10-8928-428ABA919C0E}" destId="{1F16EE23-F3F4-4711-885F-B83D1D6C3739}" srcOrd="0" destOrd="0" presId="urn:microsoft.com/office/officeart/2005/8/layout/process3"/>
    <dgm:cxn modelId="{A2B593EA-94B2-460F-B524-9760D4E513FE}" type="presParOf" srcId="{1F16EE23-F3F4-4711-885F-B83D1D6C3739}" destId="{31F2AE30-2552-4D7F-BCE0-2894B4A08DFF}" srcOrd="0" destOrd="0" presId="urn:microsoft.com/office/officeart/2005/8/layout/process3"/>
    <dgm:cxn modelId="{B30D5AF8-320A-4506-AE67-AF281377F685}" type="presParOf" srcId="{1F16EE23-F3F4-4711-885F-B83D1D6C3739}" destId="{3809EC75-803D-40AF-B8DA-E3649806B0CD}" srcOrd="1" destOrd="0" presId="urn:microsoft.com/office/officeart/2005/8/layout/process3"/>
    <dgm:cxn modelId="{5F8297D0-9902-4ABE-9BDE-39EFED7D19C3}" type="presParOf" srcId="{1F16EE23-F3F4-4711-885F-B83D1D6C3739}" destId="{83A1F767-F5F0-47F1-AD31-27AE33961864}" srcOrd="2" destOrd="0" presId="urn:microsoft.com/office/officeart/2005/8/layout/process3"/>
    <dgm:cxn modelId="{E58209B9-3A58-4565-8C79-36E4F281700D}" type="presParOf" srcId="{0AEFB33A-3B10-4D10-8928-428ABA919C0E}" destId="{B84C839D-232B-4753-AE88-8D1B6376281F}" srcOrd="1" destOrd="0" presId="urn:microsoft.com/office/officeart/2005/8/layout/process3"/>
    <dgm:cxn modelId="{FCAE5527-4804-47D7-8C29-C4074F280B1A}" type="presParOf" srcId="{B84C839D-232B-4753-AE88-8D1B6376281F}" destId="{B43958A6-4EE5-4A79-8230-3CDAC2053C0D}" srcOrd="0" destOrd="0" presId="urn:microsoft.com/office/officeart/2005/8/layout/process3"/>
    <dgm:cxn modelId="{56E988F1-BF34-4900-B460-CDA4BBF525F4}" type="presParOf" srcId="{0AEFB33A-3B10-4D10-8928-428ABA919C0E}" destId="{6A67874D-F7DF-4FC5-9B8B-65F878486457}" srcOrd="2" destOrd="0" presId="urn:microsoft.com/office/officeart/2005/8/layout/process3"/>
    <dgm:cxn modelId="{E0AB376F-4814-4AA7-8DF5-5BF988B8ACE3}" type="presParOf" srcId="{6A67874D-F7DF-4FC5-9B8B-65F878486457}" destId="{98932BAF-4E57-4E52-B593-90C9323F4EC6}" srcOrd="0" destOrd="0" presId="urn:microsoft.com/office/officeart/2005/8/layout/process3"/>
    <dgm:cxn modelId="{9EF6EB64-D936-4AC0-A03D-0BF2D0E377EC}" type="presParOf" srcId="{6A67874D-F7DF-4FC5-9B8B-65F878486457}" destId="{766CBA9C-3CFC-4F6E-B86F-62C0E5A854F7}" srcOrd="1" destOrd="0" presId="urn:microsoft.com/office/officeart/2005/8/layout/process3"/>
    <dgm:cxn modelId="{7E681B2A-95A3-4075-BC7D-306BFA354F55}" type="presParOf" srcId="{6A67874D-F7DF-4FC5-9B8B-65F878486457}" destId="{87609B68-8318-4EA9-A347-CBA8C228A5F2}" srcOrd="2" destOrd="0" presId="urn:microsoft.com/office/officeart/2005/8/layout/process3"/>
    <dgm:cxn modelId="{6581B845-8F2D-46DE-A4F4-8AA43FBFBA4E}" type="presParOf" srcId="{0AEFB33A-3B10-4D10-8928-428ABA919C0E}" destId="{E23C2401-0F9B-4562-88DF-F3B7B0D5E521}" srcOrd="3" destOrd="0" presId="urn:microsoft.com/office/officeart/2005/8/layout/process3"/>
    <dgm:cxn modelId="{A9E215FF-FB7D-4210-88BA-23365AF859EB}" type="presParOf" srcId="{E23C2401-0F9B-4562-88DF-F3B7B0D5E521}" destId="{0EFC9D4C-033C-48D0-9473-8C3793796247}" srcOrd="0" destOrd="0" presId="urn:microsoft.com/office/officeart/2005/8/layout/process3"/>
    <dgm:cxn modelId="{AB210E3E-C85B-4150-8988-D045431C0E9F}" type="presParOf" srcId="{0AEFB33A-3B10-4D10-8928-428ABA919C0E}" destId="{3EB9BA96-CC3A-4710-A7E5-11A8D7BEDCAC}" srcOrd="4" destOrd="0" presId="urn:microsoft.com/office/officeart/2005/8/layout/process3"/>
    <dgm:cxn modelId="{131FC1E8-3C3B-491C-872D-5CE81318EEE2}" type="presParOf" srcId="{3EB9BA96-CC3A-4710-A7E5-11A8D7BEDCAC}" destId="{D9FCA4BC-51D6-4651-8070-EF0E829C1E14}" srcOrd="0" destOrd="0" presId="urn:microsoft.com/office/officeart/2005/8/layout/process3"/>
    <dgm:cxn modelId="{7176F6BC-6230-4486-BE44-B71E42D96A9F}" type="presParOf" srcId="{3EB9BA96-CC3A-4710-A7E5-11A8D7BEDCAC}" destId="{8F7C45F3-2E0C-4F94-8D51-02AC3BD2F117}" srcOrd="1" destOrd="0" presId="urn:microsoft.com/office/officeart/2005/8/layout/process3"/>
    <dgm:cxn modelId="{AC1FEF35-0CCF-4956-9CD5-05692B35437B}" type="presParOf" srcId="{3EB9BA96-CC3A-4710-A7E5-11A8D7BEDCAC}" destId="{D24724B6-6168-4D74-922A-C5320B768C66}" srcOrd="2" destOrd="0" presId="urn:microsoft.com/office/officeart/2005/8/layout/process3"/>
    <dgm:cxn modelId="{CF171BA2-9834-40FE-ADE3-7C5B8266F315}" type="presParOf" srcId="{0AEFB33A-3B10-4D10-8928-428ABA919C0E}" destId="{E98F25F0-A54E-48BD-85BA-2D7BDC6527D3}" srcOrd="5" destOrd="0" presId="urn:microsoft.com/office/officeart/2005/8/layout/process3"/>
    <dgm:cxn modelId="{B641A268-DD9E-4245-96DA-CDBF8CEC62DF}" type="presParOf" srcId="{E98F25F0-A54E-48BD-85BA-2D7BDC6527D3}" destId="{66238822-E879-4B52-85E9-D88074855F7E}" srcOrd="0" destOrd="0" presId="urn:microsoft.com/office/officeart/2005/8/layout/process3"/>
    <dgm:cxn modelId="{70825FDA-9081-4384-9D53-7B44EF8745D1}" type="presParOf" srcId="{0AEFB33A-3B10-4D10-8928-428ABA919C0E}" destId="{771DE4C1-1801-4CF0-9C58-A9D4E640F9AA}" srcOrd="6" destOrd="0" presId="urn:microsoft.com/office/officeart/2005/8/layout/process3"/>
    <dgm:cxn modelId="{E989A671-9B26-47AC-897E-5A1B6658CA42}" type="presParOf" srcId="{771DE4C1-1801-4CF0-9C58-A9D4E640F9AA}" destId="{25DFA7F5-EA23-449B-B54E-03CB17B4A5D8}" srcOrd="0" destOrd="0" presId="urn:microsoft.com/office/officeart/2005/8/layout/process3"/>
    <dgm:cxn modelId="{D7409BB8-9FCB-4256-A0FD-4F0F2791DDB6}" type="presParOf" srcId="{771DE4C1-1801-4CF0-9C58-A9D4E640F9AA}" destId="{E8FD8591-DE1A-48DC-9391-0A1EF7E26311}" srcOrd="1" destOrd="0" presId="urn:microsoft.com/office/officeart/2005/8/layout/process3"/>
    <dgm:cxn modelId="{52FBCEEE-0C04-40EA-97BF-13C8F9DA50D0}" type="presParOf" srcId="{771DE4C1-1801-4CF0-9C58-A9D4E640F9AA}" destId="{330796F3-8A7C-4F1F-B834-1522DA40C9D0}" srcOrd="2" destOrd="0" presId="urn:microsoft.com/office/officeart/2005/8/layout/process3"/>
    <dgm:cxn modelId="{0210F278-B4FA-4708-89F2-D418B1FC69BC}" type="presParOf" srcId="{0AEFB33A-3B10-4D10-8928-428ABA919C0E}" destId="{CEF49A4B-CD70-4D9F-8BEC-6AA5529EA47E}" srcOrd="7" destOrd="0" presId="urn:microsoft.com/office/officeart/2005/8/layout/process3"/>
    <dgm:cxn modelId="{2960F06D-24DA-4EA9-9C7F-5423DEF364EC}" type="presParOf" srcId="{CEF49A4B-CD70-4D9F-8BEC-6AA5529EA47E}" destId="{9F9F0C3D-0333-4637-A709-5500D3C123B6}" srcOrd="0" destOrd="0" presId="urn:microsoft.com/office/officeart/2005/8/layout/process3"/>
    <dgm:cxn modelId="{05502E45-C406-4556-AD70-5BA71792EAED}" type="presParOf" srcId="{0AEFB33A-3B10-4D10-8928-428ABA919C0E}" destId="{A43B7745-F865-41C0-9B14-F7C18A6414D4}" srcOrd="8" destOrd="0" presId="urn:microsoft.com/office/officeart/2005/8/layout/process3"/>
    <dgm:cxn modelId="{873FE073-BC92-4071-8B66-27CA15804DD8}" type="presParOf" srcId="{A43B7745-F865-41C0-9B14-F7C18A6414D4}" destId="{A11D2612-6394-4B86-B3EA-78D0369F3DD8}" srcOrd="0" destOrd="0" presId="urn:microsoft.com/office/officeart/2005/8/layout/process3"/>
    <dgm:cxn modelId="{2DC48314-128B-44EC-ADE7-CDCD45280FB0}" type="presParOf" srcId="{A43B7745-F865-41C0-9B14-F7C18A6414D4}" destId="{46880576-A9B0-4370-8B15-03ADEC602029}" srcOrd="1" destOrd="0" presId="urn:microsoft.com/office/officeart/2005/8/layout/process3"/>
    <dgm:cxn modelId="{7B0AFDA2-B244-40DB-BE0B-6DC1148C62E0}" type="presParOf" srcId="{A43B7745-F865-41C0-9B14-F7C18A6414D4}" destId="{01EF8839-767E-45EE-B625-5D3122873D1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8F26CB-9A6C-412D-977D-B90B951E5F65}" type="doc">
      <dgm:prSet loTypeId="urn:microsoft.com/office/officeart/2005/8/layout/cycle7" loCatId="cycle" qsTypeId="urn:microsoft.com/office/officeart/2005/8/quickstyle/simple1" qsCatId="simple" csTypeId="urn:microsoft.com/office/officeart/2005/8/colors/accent6_2" csCatId="accent6" phldr="1"/>
      <dgm:spPr/>
      <dgm:t>
        <a:bodyPr/>
        <a:lstStyle/>
        <a:p>
          <a:endParaRPr lang="en-US"/>
        </a:p>
      </dgm:t>
    </dgm:pt>
    <dgm:pt modelId="{A6313746-8C15-4D67-83C8-0B63B39867CC}">
      <dgm:prSet phldrT="[Text]" custT="1"/>
      <dgm:spPr/>
      <dgm:t>
        <a:bodyPr/>
        <a:lstStyle/>
        <a:p>
          <a:r>
            <a:rPr lang="en-US" sz="1800" dirty="0">
              <a:latin typeface="Georgia" panose="02040502050405020303" pitchFamily="18" charset="0"/>
            </a:rPr>
            <a:t>Circuit court dismissed the case on the basis of sovereign immunity</a:t>
          </a:r>
          <a:endParaRPr lang="en-US" sz="1800" dirty="0"/>
        </a:p>
      </dgm:t>
    </dgm:pt>
    <dgm:pt modelId="{7E73895B-B4C3-484C-92E0-4157151BE10F}" type="parTrans" cxnId="{028A167A-890E-4E67-B068-BB1EF98BA9F4}">
      <dgm:prSet/>
      <dgm:spPr/>
      <dgm:t>
        <a:bodyPr/>
        <a:lstStyle/>
        <a:p>
          <a:endParaRPr lang="en-US"/>
        </a:p>
      </dgm:t>
    </dgm:pt>
    <dgm:pt modelId="{F28BBCBA-190E-4AA3-B516-0B27FCDBCB15}" type="sibTrans" cxnId="{028A167A-890E-4E67-B068-BB1EF98BA9F4}">
      <dgm:prSet/>
      <dgm:spPr/>
      <dgm:t>
        <a:bodyPr/>
        <a:lstStyle/>
        <a:p>
          <a:endParaRPr lang="en-US"/>
        </a:p>
      </dgm:t>
    </dgm:pt>
    <dgm:pt modelId="{B9703301-7104-4627-9239-F582AAF33150}">
      <dgm:prSet phldrT="[Text]" custT="1"/>
      <dgm:spPr/>
      <dgm:t>
        <a:bodyPr/>
        <a:lstStyle/>
        <a:p>
          <a:r>
            <a:rPr lang="en-US" sz="1400" dirty="0"/>
            <a:t> </a:t>
          </a:r>
          <a:r>
            <a:rPr lang="en-US" sz="1400" dirty="0">
              <a:latin typeface="Georgia" panose="02040502050405020303" pitchFamily="18" charset="0"/>
            </a:rPr>
            <a:t>Monsanto appealed to Arkansas Supreme Court which concluded that constitutional claims could be brought</a:t>
          </a:r>
          <a:endParaRPr lang="en-US" sz="1400" dirty="0"/>
        </a:p>
      </dgm:t>
    </dgm:pt>
    <dgm:pt modelId="{435A0E83-B7F7-46EB-B253-A45DFD09D1FB}" type="parTrans" cxnId="{E2FC79CD-6F89-4371-9EBA-6591B8995057}">
      <dgm:prSet/>
      <dgm:spPr/>
      <dgm:t>
        <a:bodyPr/>
        <a:lstStyle/>
        <a:p>
          <a:endParaRPr lang="en-US"/>
        </a:p>
      </dgm:t>
    </dgm:pt>
    <dgm:pt modelId="{1ADBAE18-E552-4FD5-BA57-ED55C4E2587E}" type="sibTrans" cxnId="{E2FC79CD-6F89-4371-9EBA-6591B8995057}">
      <dgm:prSet/>
      <dgm:spPr/>
      <dgm:t>
        <a:bodyPr/>
        <a:lstStyle/>
        <a:p>
          <a:endParaRPr lang="en-US"/>
        </a:p>
      </dgm:t>
    </dgm:pt>
    <dgm:pt modelId="{5A82119E-2815-43C1-A8CC-EA62FA65630C}">
      <dgm:prSet phldrT="[Text]" custT="1"/>
      <dgm:spPr/>
      <dgm:t>
        <a:bodyPr/>
        <a:lstStyle/>
        <a:p>
          <a:r>
            <a:rPr lang="en-US" sz="1800" dirty="0"/>
            <a:t> </a:t>
          </a:r>
          <a:r>
            <a:rPr lang="en-US" sz="1800" dirty="0">
              <a:latin typeface="Georgia" panose="02040502050405020303" pitchFamily="18" charset="0"/>
            </a:rPr>
            <a:t>Remanded constitutional questions back to the Circuit Court</a:t>
          </a:r>
          <a:endParaRPr lang="en-US" sz="1800" dirty="0"/>
        </a:p>
      </dgm:t>
    </dgm:pt>
    <dgm:pt modelId="{F16CD126-4225-4F87-87B5-12969E0AE721}" type="parTrans" cxnId="{36E7C97F-22A3-4582-9944-4809A9868827}">
      <dgm:prSet/>
      <dgm:spPr/>
      <dgm:t>
        <a:bodyPr/>
        <a:lstStyle/>
        <a:p>
          <a:endParaRPr lang="en-US"/>
        </a:p>
      </dgm:t>
    </dgm:pt>
    <dgm:pt modelId="{D4636DB2-7C60-4652-A458-BCF91C362408}" type="sibTrans" cxnId="{36E7C97F-22A3-4582-9944-4809A9868827}">
      <dgm:prSet/>
      <dgm:spPr/>
      <dgm:t>
        <a:bodyPr/>
        <a:lstStyle/>
        <a:p>
          <a:endParaRPr lang="en-US"/>
        </a:p>
      </dgm:t>
    </dgm:pt>
    <dgm:pt modelId="{CE9ECC3A-BC35-4B6E-A954-145C5DC674CF}" type="pres">
      <dgm:prSet presAssocID="{E08F26CB-9A6C-412D-977D-B90B951E5F65}" presName="Name0" presStyleCnt="0">
        <dgm:presLayoutVars>
          <dgm:dir/>
          <dgm:resizeHandles val="exact"/>
        </dgm:presLayoutVars>
      </dgm:prSet>
      <dgm:spPr/>
      <dgm:t>
        <a:bodyPr/>
        <a:lstStyle/>
        <a:p>
          <a:endParaRPr lang="en-US"/>
        </a:p>
      </dgm:t>
    </dgm:pt>
    <dgm:pt modelId="{5EDED11B-8B0C-43D1-8421-4510989E8776}" type="pres">
      <dgm:prSet presAssocID="{A6313746-8C15-4D67-83C8-0B63B39867CC}" presName="node" presStyleLbl="node1" presStyleIdx="0" presStyleCnt="3">
        <dgm:presLayoutVars>
          <dgm:bulletEnabled val="1"/>
        </dgm:presLayoutVars>
      </dgm:prSet>
      <dgm:spPr/>
      <dgm:t>
        <a:bodyPr/>
        <a:lstStyle/>
        <a:p>
          <a:endParaRPr lang="en-US"/>
        </a:p>
      </dgm:t>
    </dgm:pt>
    <dgm:pt modelId="{88948C0A-4208-4DF8-A258-FADF9393A952}" type="pres">
      <dgm:prSet presAssocID="{F28BBCBA-190E-4AA3-B516-0B27FCDBCB15}" presName="sibTrans" presStyleLbl="sibTrans2D1" presStyleIdx="0" presStyleCnt="3"/>
      <dgm:spPr/>
      <dgm:t>
        <a:bodyPr/>
        <a:lstStyle/>
        <a:p>
          <a:endParaRPr lang="en-US"/>
        </a:p>
      </dgm:t>
    </dgm:pt>
    <dgm:pt modelId="{979A9CC6-49D2-40CF-9271-E37FA85CCD23}" type="pres">
      <dgm:prSet presAssocID="{F28BBCBA-190E-4AA3-B516-0B27FCDBCB15}" presName="connectorText" presStyleLbl="sibTrans2D1" presStyleIdx="0" presStyleCnt="3"/>
      <dgm:spPr/>
      <dgm:t>
        <a:bodyPr/>
        <a:lstStyle/>
        <a:p>
          <a:endParaRPr lang="en-US"/>
        </a:p>
      </dgm:t>
    </dgm:pt>
    <dgm:pt modelId="{FE3F5638-1C3C-47C4-8AD1-8A717C693AE2}" type="pres">
      <dgm:prSet presAssocID="{B9703301-7104-4627-9239-F582AAF33150}" presName="node" presStyleLbl="node1" presStyleIdx="1" presStyleCnt="3">
        <dgm:presLayoutVars>
          <dgm:bulletEnabled val="1"/>
        </dgm:presLayoutVars>
      </dgm:prSet>
      <dgm:spPr/>
      <dgm:t>
        <a:bodyPr/>
        <a:lstStyle/>
        <a:p>
          <a:endParaRPr lang="en-US"/>
        </a:p>
      </dgm:t>
    </dgm:pt>
    <dgm:pt modelId="{4F84093D-11D2-4E97-8323-5CFA145D61D6}" type="pres">
      <dgm:prSet presAssocID="{1ADBAE18-E552-4FD5-BA57-ED55C4E2587E}" presName="sibTrans" presStyleLbl="sibTrans2D1" presStyleIdx="1" presStyleCnt="3"/>
      <dgm:spPr/>
      <dgm:t>
        <a:bodyPr/>
        <a:lstStyle/>
        <a:p>
          <a:endParaRPr lang="en-US"/>
        </a:p>
      </dgm:t>
    </dgm:pt>
    <dgm:pt modelId="{2B4F23F9-9F6E-47D5-B534-D1A1F40DFE8A}" type="pres">
      <dgm:prSet presAssocID="{1ADBAE18-E552-4FD5-BA57-ED55C4E2587E}" presName="connectorText" presStyleLbl="sibTrans2D1" presStyleIdx="1" presStyleCnt="3"/>
      <dgm:spPr/>
      <dgm:t>
        <a:bodyPr/>
        <a:lstStyle/>
        <a:p>
          <a:endParaRPr lang="en-US"/>
        </a:p>
      </dgm:t>
    </dgm:pt>
    <dgm:pt modelId="{BD594FB8-0F49-4289-A60B-DF173F42F7A0}" type="pres">
      <dgm:prSet presAssocID="{5A82119E-2815-43C1-A8CC-EA62FA65630C}" presName="node" presStyleLbl="node1" presStyleIdx="2" presStyleCnt="3">
        <dgm:presLayoutVars>
          <dgm:bulletEnabled val="1"/>
        </dgm:presLayoutVars>
      </dgm:prSet>
      <dgm:spPr/>
      <dgm:t>
        <a:bodyPr/>
        <a:lstStyle/>
        <a:p>
          <a:endParaRPr lang="en-US"/>
        </a:p>
      </dgm:t>
    </dgm:pt>
    <dgm:pt modelId="{3EE37D4A-6F86-4D4D-BFB0-6B121D89C0AF}" type="pres">
      <dgm:prSet presAssocID="{D4636DB2-7C60-4652-A458-BCF91C362408}" presName="sibTrans" presStyleLbl="sibTrans2D1" presStyleIdx="2" presStyleCnt="3"/>
      <dgm:spPr/>
      <dgm:t>
        <a:bodyPr/>
        <a:lstStyle/>
        <a:p>
          <a:endParaRPr lang="en-US"/>
        </a:p>
      </dgm:t>
    </dgm:pt>
    <dgm:pt modelId="{3448B1DE-7F0F-4D3F-8E89-E5AEC77081A6}" type="pres">
      <dgm:prSet presAssocID="{D4636DB2-7C60-4652-A458-BCF91C362408}" presName="connectorText" presStyleLbl="sibTrans2D1" presStyleIdx="2" presStyleCnt="3"/>
      <dgm:spPr/>
      <dgm:t>
        <a:bodyPr/>
        <a:lstStyle/>
        <a:p>
          <a:endParaRPr lang="en-US"/>
        </a:p>
      </dgm:t>
    </dgm:pt>
  </dgm:ptLst>
  <dgm:cxnLst>
    <dgm:cxn modelId="{36E7C97F-22A3-4582-9944-4809A9868827}" srcId="{E08F26CB-9A6C-412D-977D-B90B951E5F65}" destId="{5A82119E-2815-43C1-A8CC-EA62FA65630C}" srcOrd="2" destOrd="0" parTransId="{F16CD126-4225-4F87-87B5-12969E0AE721}" sibTransId="{D4636DB2-7C60-4652-A458-BCF91C362408}"/>
    <dgm:cxn modelId="{028A167A-890E-4E67-B068-BB1EF98BA9F4}" srcId="{E08F26CB-9A6C-412D-977D-B90B951E5F65}" destId="{A6313746-8C15-4D67-83C8-0B63B39867CC}" srcOrd="0" destOrd="0" parTransId="{7E73895B-B4C3-484C-92E0-4157151BE10F}" sibTransId="{F28BBCBA-190E-4AA3-B516-0B27FCDBCB15}"/>
    <dgm:cxn modelId="{922E018B-CD52-4159-9769-4BBAF2B2322C}" type="presOf" srcId="{D4636DB2-7C60-4652-A458-BCF91C362408}" destId="{3448B1DE-7F0F-4D3F-8E89-E5AEC77081A6}" srcOrd="1" destOrd="0" presId="urn:microsoft.com/office/officeart/2005/8/layout/cycle7"/>
    <dgm:cxn modelId="{8EF68C14-DC9B-4ED1-A690-399CD15F2319}" type="presOf" srcId="{1ADBAE18-E552-4FD5-BA57-ED55C4E2587E}" destId="{2B4F23F9-9F6E-47D5-B534-D1A1F40DFE8A}" srcOrd="1" destOrd="0" presId="urn:microsoft.com/office/officeart/2005/8/layout/cycle7"/>
    <dgm:cxn modelId="{75DEC099-AD0B-48B1-9E7D-8568C3DDB5D9}" type="presOf" srcId="{1ADBAE18-E552-4FD5-BA57-ED55C4E2587E}" destId="{4F84093D-11D2-4E97-8323-5CFA145D61D6}" srcOrd="0" destOrd="0" presId="urn:microsoft.com/office/officeart/2005/8/layout/cycle7"/>
    <dgm:cxn modelId="{E2FC79CD-6F89-4371-9EBA-6591B8995057}" srcId="{E08F26CB-9A6C-412D-977D-B90B951E5F65}" destId="{B9703301-7104-4627-9239-F582AAF33150}" srcOrd="1" destOrd="0" parTransId="{435A0E83-B7F7-46EB-B253-A45DFD09D1FB}" sibTransId="{1ADBAE18-E552-4FD5-BA57-ED55C4E2587E}"/>
    <dgm:cxn modelId="{8DDBE835-788D-4BA9-B9CE-6F69AE4D64C1}" type="presOf" srcId="{E08F26CB-9A6C-412D-977D-B90B951E5F65}" destId="{CE9ECC3A-BC35-4B6E-A954-145C5DC674CF}" srcOrd="0" destOrd="0" presId="urn:microsoft.com/office/officeart/2005/8/layout/cycle7"/>
    <dgm:cxn modelId="{C75EB6BD-B2E0-42EB-825C-ED6A450500A3}" type="presOf" srcId="{B9703301-7104-4627-9239-F582AAF33150}" destId="{FE3F5638-1C3C-47C4-8AD1-8A717C693AE2}" srcOrd="0" destOrd="0" presId="urn:microsoft.com/office/officeart/2005/8/layout/cycle7"/>
    <dgm:cxn modelId="{2005DABB-C67C-42B6-AD7A-66F52DE3E141}" type="presOf" srcId="{5A82119E-2815-43C1-A8CC-EA62FA65630C}" destId="{BD594FB8-0F49-4289-A60B-DF173F42F7A0}" srcOrd="0" destOrd="0" presId="urn:microsoft.com/office/officeart/2005/8/layout/cycle7"/>
    <dgm:cxn modelId="{02405CEC-E51F-4B70-95E6-043ED60D9D47}" type="presOf" srcId="{F28BBCBA-190E-4AA3-B516-0B27FCDBCB15}" destId="{979A9CC6-49D2-40CF-9271-E37FA85CCD23}" srcOrd="1" destOrd="0" presId="urn:microsoft.com/office/officeart/2005/8/layout/cycle7"/>
    <dgm:cxn modelId="{DC0207FE-0F25-4545-8ED9-45B1720AFC67}" type="presOf" srcId="{A6313746-8C15-4D67-83C8-0B63B39867CC}" destId="{5EDED11B-8B0C-43D1-8421-4510989E8776}" srcOrd="0" destOrd="0" presId="urn:microsoft.com/office/officeart/2005/8/layout/cycle7"/>
    <dgm:cxn modelId="{41490C1E-EFD5-49DC-9261-56AB10A687FD}" type="presOf" srcId="{F28BBCBA-190E-4AA3-B516-0B27FCDBCB15}" destId="{88948C0A-4208-4DF8-A258-FADF9393A952}" srcOrd="0" destOrd="0" presId="urn:microsoft.com/office/officeart/2005/8/layout/cycle7"/>
    <dgm:cxn modelId="{2227C144-41BD-4FBD-97B6-1A67975CA7B3}" type="presOf" srcId="{D4636DB2-7C60-4652-A458-BCF91C362408}" destId="{3EE37D4A-6F86-4D4D-BFB0-6B121D89C0AF}" srcOrd="0" destOrd="0" presId="urn:microsoft.com/office/officeart/2005/8/layout/cycle7"/>
    <dgm:cxn modelId="{96ADDC8C-E282-42B5-B8E8-6D96B6EFC9CE}" type="presParOf" srcId="{CE9ECC3A-BC35-4B6E-A954-145C5DC674CF}" destId="{5EDED11B-8B0C-43D1-8421-4510989E8776}" srcOrd="0" destOrd="0" presId="urn:microsoft.com/office/officeart/2005/8/layout/cycle7"/>
    <dgm:cxn modelId="{B891E49B-7501-426D-A44A-63AF76C4414C}" type="presParOf" srcId="{CE9ECC3A-BC35-4B6E-A954-145C5DC674CF}" destId="{88948C0A-4208-4DF8-A258-FADF9393A952}" srcOrd="1" destOrd="0" presId="urn:microsoft.com/office/officeart/2005/8/layout/cycle7"/>
    <dgm:cxn modelId="{AE8E4707-15D7-420B-859E-4A9FC5337157}" type="presParOf" srcId="{88948C0A-4208-4DF8-A258-FADF9393A952}" destId="{979A9CC6-49D2-40CF-9271-E37FA85CCD23}" srcOrd="0" destOrd="0" presId="urn:microsoft.com/office/officeart/2005/8/layout/cycle7"/>
    <dgm:cxn modelId="{30B63902-B4FF-46A9-A8DE-6FDBE4775008}" type="presParOf" srcId="{CE9ECC3A-BC35-4B6E-A954-145C5DC674CF}" destId="{FE3F5638-1C3C-47C4-8AD1-8A717C693AE2}" srcOrd="2" destOrd="0" presId="urn:microsoft.com/office/officeart/2005/8/layout/cycle7"/>
    <dgm:cxn modelId="{A0555E77-1496-4F98-9EBB-479E2D4A10A3}" type="presParOf" srcId="{CE9ECC3A-BC35-4B6E-A954-145C5DC674CF}" destId="{4F84093D-11D2-4E97-8323-5CFA145D61D6}" srcOrd="3" destOrd="0" presId="urn:microsoft.com/office/officeart/2005/8/layout/cycle7"/>
    <dgm:cxn modelId="{B88EEDC7-DCA4-4283-8EAE-26453A4C3017}" type="presParOf" srcId="{4F84093D-11D2-4E97-8323-5CFA145D61D6}" destId="{2B4F23F9-9F6E-47D5-B534-D1A1F40DFE8A}" srcOrd="0" destOrd="0" presId="urn:microsoft.com/office/officeart/2005/8/layout/cycle7"/>
    <dgm:cxn modelId="{E73D7E34-4A49-4AB2-B17D-CCCD47F0ECDA}" type="presParOf" srcId="{CE9ECC3A-BC35-4B6E-A954-145C5DC674CF}" destId="{BD594FB8-0F49-4289-A60B-DF173F42F7A0}" srcOrd="4" destOrd="0" presId="urn:microsoft.com/office/officeart/2005/8/layout/cycle7"/>
    <dgm:cxn modelId="{E56C804B-1E74-44B7-B7F4-28065B752D6C}" type="presParOf" srcId="{CE9ECC3A-BC35-4B6E-A954-145C5DC674CF}" destId="{3EE37D4A-6F86-4D4D-BFB0-6B121D89C0AF}" srcOrd="5" destOrd="0" presId="urn:microsoft.com/office/officeart/2005/8/layout/cycle7"/>
    <dgm:cxn modelId="{63DF4C76-E95D-4E24-945E-362628441B9B}" type="presParOf" srcId="{3EE37D4A-6F86-4D4D-BFB0-6B121D89C0AF}" destId="{3448B1DE-7F0F-4D3F-8E89-E5AEC77081A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A8E0-3937-4553-BFAF-C9F4596CA3FA}">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F4331-39FA-423A-9E7A-67C34A59C613}">
      <dsp:nvSpPr>
        <dsp:cNvPr id="0" name=""/>
        <dsp:cNvSpPr/>
      </dsp:nvSpPr>
      <dsp:spPr>
        <a:xfrm>
          <a:off x="492024" y="334530"/>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Bader Farms v. Monsanto Co.</a:t>
          </a:r>
        </a:p>
      </dsp:txBody>
      <dsp:txXfrm>
        <a:off x="492024" y="334530"/>
        <a:ext cx="9963850" cy="669409"/>
      </dsp:txXfrm>
    </dsp:sp>
    <dsp:sp modelId="{1E8F71D0-7655-4844-AAEB-2979A0843D2D}">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6FDAD-46CA-4BB7-8D4B-2C09DAE4CF56}">
      <dsp:nvSpPr>
        <dsp:cNvPr id="0" name=""/>
        <dsp:cNvSpPr/>
      </dsp:nvSpPr>
      <dsp:spPr>
        <a:xfrm>
          <a:off x="875812" y="1338819"/>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In re: Dicamba Herbicides Litigation</a:t>
          </a:r>
        </a:p>
      </dsp:txBody>
      <dsp:txXfrm>
        <a:off x="875812" y="1338819"/>
        <a:ext cx="9580062" cy="669409"/>
      </dsp:txXfrm>
    </dsp:sp>
    <dsp:sp modelId="{7AB04F41-FFE8-4EEA-A5CD-07F46C1E1822}">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45452-9D77-41DD-9DA5-673DEB776CD3}">
      <dsp:nvSpPr>
        <dsp:cNvPr id="0" name=""/>
        <dsp:cNvSpPr/>
      </dsp:nvSpPr>
      <dsp:spPr>
        <a:xfrm>
          <a:off x="875812" y="2343107"/>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Nat’l Family Farm Coal. v. EPA</a:t>
          </a:r>
        </a:p>
      </dsp:txBody>
      <dsp:txXfrm>
        <a:off x="875812" y="2343107"/>
        <a:ext cx="9580062" cy="669409"/>
      </dsp:txXfrm>
    </dsp:sp>
    <dsp:sp modelId="{B3C67567-0F38-4DA2-8C8E-04E3D72E52FB}">
      <dsp:nvSpPr>
        <dsp:cNvPr id="0" name=""/>
        <dsp:cNvSpPr/>
      </dsp:nvSpPr>
      <dsp:spPr>
        <a:xfrm>
          <a:off x="457431" y="2259431"/>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AF015-80A4-4A0A-98E5-1C2B488F5F41}">
      <dsp:nvSpPr>
        <dsp:cNvPr id="0" name=""/>
        <dsp:cNvSpPr/>
      </dsp:nvSpPr>
      <dsp:spPr>
        <a:xfrm>
          <a:off x="492024" y="3347396"/>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kern="1200" dirty="0">
              <a:latin typeface="Georgia" panose="02040502050405020303" pitchFamily="18" charset="0"/>
            </a:rPr>
            <a:t>Arkansas State Cases</a:t>
          </a:r>
        </a:p>
      </dsp:txBody>
      <dsp:txXfrm>
        <a:off x="492024" y="3347396"/>
        <a:ext cx="9963850" cy="669409"/>
      </dsp:txXfrm>
    </dsp:sp>
    <dsp:sp modelId="{E1664DFC-757D-4C87-8D92-E618814998AB}">
      <dsp:nvSpPr>
        <dsp:cNvPr id="0" name=""/>
        <dsp:cNvSpPr/>
      </dsp:nvSpPr>
      <dsp:spPr>
        <a:xfrm>
          <a:off x="73643" y="3263720"/>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A8E0-3937-4553-BFAF-C9F4596CA3FA}">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F4331-39FA-423A-9E7A-67C34A59C613}">
      <dsp:nvSpPr>
        <dsp:cNvPr id="0" name=""/>
        <dsp:cNvSpPr/>
      </dsp:nvSpPr>
      <dsp:spPr>
        <a:xfrm>
          <a:off x="492024" y="334530"/>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Bader Farms v. Monsanto Co.</a:t>
          </a:r>
        </a:p>
      </dsp:txBody>
      <dsp:txXfrm>
        <a:off x="492024" y="334530"/>
        <a:ext cx="9963850" cy="669409"/>
      </dsp:txXfrm>
    </dsp:sp>
    <dsp:sp modelId="{1E8F71D0-7655-4844-AAEB-2979A0843D2D}">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6FDAD-46CA-4BB7-8D4B-2C09DAE4CF56}">
      <dsp:nvSpPr>
        <dsp:cNvPr id="0" name=""/>
        <dsp:cNvSpPr/>
      </dsp:nvSpPr>
      <dsp:spPr>
        <a:xfrm>
          <a:off x="875812" y="1338819"/>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In re: Dicamba Herbicides Litigation</a:t>
          </a:r>
        </a:p>
      </dsp:txBody>
      <dsp:txXfrm>
        <a:off x="875812" y="1338819"/>
        <a:ext cx="9580062" cy="669409"/>
      </dsp:txXfrm>
    </dsp:sp>
    <dsp:sp modelId="{7AB04F41-FFE8-4EEA-A5CD-07F46C1E1822}">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45452-9D77-41DD-9DA5-673DEB776CD3}">
      <dsp:nvSpPr>
        <dsp:cNvPr id="0" name=""/>
        <dsp:cNvSpPr/>
      </dsp:nvSpPr>
      <dsp:spPr>
        <a:xfrm>
          <a:off x="875812" y="2343107"/>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Nat’l Family Farm Coal. v. EPA</a:t>
          </a:r>
        </a:p>
      </dsp:txBody>
      <dsp:txXfrm>
        <a:off x="875812" y="2343107"/>
        <a:ext cx="9580062" cy="669409"/>
      </dsp:txXfrm>
    </dsp:sp>
    <dsp:sp modelId="{B3C67567-0F38-4DA2-8C8E-04E3D72E52FB}">
      <dsp:nvSpPr>
        <dsp:cNvPr id="0" name=""/>
        <dsp:cNvSpPr/>
      </dsp:nvSpPr>
      <dsp:spPr>
        <a:xfrm>
          <a:off x="457431" y="2259431"/>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AF015-80A4-4A0A-98E5-1C2B488F5F41}">
      <dsp:nvSpPr>
        <dsp:cNvPr id="0" name=""/>
        <dsp:cNvSpPr/>
      </dsp:nvSpPr>
      <dsp:spPr>
        <a:xfrm>
          <a:off x="492024" y="3347396"/>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kern="1200" dirty="0">
              <a:latin typeface="Georgia" panose="02040502050405020303" pitchFamily="18" charset="0"/>
            </a:rPr>
            <a:t>Arkansas State Cases</a:t>
          </a:r>
        </a:p>
      </dsp:txBody>
      <dsp:txXfrm>
        <a:off x="492024" y="3347396"/>
        <a:ext cx="9963850" cy="669409"/>
      </dsp:txXfrm>
    </dsp:sp>
    <dsp:sp modelId="{E1664DFC-757D-4C87-8D92-E618814998AB}">
      <dsp:nvSpPr>
        <dsp:cNvPr id="0" name=""/>
        <dsp:cNvSpPr/>
      </dsp:nvSpPr>
      <dsp:spPr>
        <a:xfrm>
          <a:off x="73643" y="3263720"/>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A8E0-3937-4553-BFAF-C9F4596CA3FA}">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F4331-39FA-423A-9E7A-67C34A59C613}">
      <dsp:nvSpPr>
        <dsp:cNvPr id="0" name=""/>
        <dsp:cNvSpPr/>
      </dsp:nvSpPr>
      <dsp:spPr>
        <a:xfrm>
          <a:off x="492024" y="334530"/>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Bader Farms v. Monsanto Co.</a:t>
          </a:r>
        </a:p>
      </dsp:txBody>
      <dsp:txXfrm>
        <a:off x="492024" y="334530"/>
        <a:ext cx="9963850" cy="669409"/>
      </dsp:txXfrm>
    </dsp:sp>
    <dsp:sp modelId="{1E8F71D0-7655-4844-AAEB-2979A0843D2D}">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6FDAD-46CA-4BB7-8D4B-2C09DAE4CF56}">
      <dsp:nvSpPr>
        <dsp:cNvPr id="0" name=""/>
        <dsp:cNvSpPr/>
      </dsp:nvSpPr>
      <dsp:spPr>
        <a:xfrm>
          <a:off x="875812" y="1338819"/>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In re: Dicamba Herbicides Litigation</a:t>
          </a:r>
        </a:p>
      </dsp:txBody>
      <dsp:txXfrm>
        <a:off x="875812" y="1338819"/>
        <a:ext cx="9580062" cy="669409"/>
      </dsp:txXfrm>
    </dsp:sp>
    <dsp:sp modelId="{7AB04F41-FFE8-4EEA-A5CD-07F46C1E1822}">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45452-9D77-41DD-9DA5-673DEB776CD3}">
      <dsp:nvSpPr>
        <dsp:cNvPr id="0" name=""/>
        <dsp:cNvSpPr/>
      </dsp:nvSpPr>
      <dsp:spPr>
        <a:xfrm>
          <a:off x="875812" y="2343107"/>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Nat’l Family Farm Coal. v. EPA</a:t>
          </a:r>
        </a:p>
      </dsp:txBody>
      <dsp:txXfrm>
        <a:off x="875812" y="2343107"/>
        <a:ext cx="9580062" cy="669409"/>
      </dsp:txXfrm>
    </dsp:sp>
    <dsp:sp modelId="{B3C67567-0F38-4DA2-8C8E-04E3D72E52FB}">
      <dsp:nvSpPr>
        <dsp:cNvPr id="0" name=""/>
        <dsp:cNvSpPr/>
      </dsp:nvSpPr>
      <dsp:spPr>
        <a:xfrm>
          <a:off x="457431" y="2259431"/>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AF015-80A4-4A0A-98E5-1C2B488F5F41}">
      <dsp:nvSpPr>
        <dsp:cNvPr id="0" name=""/>
        <dsp:cNvSpPr/>
      </dsp:nvSpPr>
      <dsp:spPr>
        <a:xfrm>
          <a:off x="492024" y="3347396"/>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kern="1200" dirty="0">
              <a:latin typeface="Georgia" panose="02040502050405020303" pitchFamily="18" charset="0"/>
            </a:rPr>
            <a:t>Arkansas State Cases</a:t>
          </a:r>
        </a:p>
      </dsp:txBody>
      <dsp:txXfrm>
        <a:off x="492024" y="3347396"/>
        <a:ext cx="9963850" cy="669409"/>
      </dsp:txXfrm>
    </dsp:sp>
    <dsp:sp modelId="{E1664DFC-757D-4C87-8D92-E618814998AB}">
      <dsp:nvSpPr>
        <dsp:cNvPr id="0" name=""/>
        <dsp:cNvSpPr/>
      </dsp:nvSpPr>
      <dsp:spPr>
        <a:xfrm>
          <a:off x="73643" y="3263720"/>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A8E0-3937-4553-BFAF-C9F4596CA3FA}">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F4331-39FA-423A-9E7A-67C34A59C613}">
      <dsp:nvSpPr>
        <dsp:cNvPr id="0" name=""/>
        <dsp:cNvSpPr/>
      </dsp:nvSpPr>
      <dsp:spPr>
        <a:xfrm>
          <a:off x="492024" y="334530"/>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Bader Farms v. Monsanto Co.</a:t>
          </a:r>
        </a:p>
      </dsp:txBody>
      <dsp:txXfrm>
        <a:off x="492024" y="334530"/>
        <a:ext cx="9963850" cy="669409"/>
      </dsp:txXfrm>
    </dsp:sp>
    <dsp:sp modelId="{1E8F71D0-7655-4844-AAEB-2979A0843D2D}">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6FDAD-46CA-4BB7-8D4B-2C09DAE4CF56}">
      <dsp:nvSpPr>
        <dsp:cNvPr id="0" name=""/>
        <dsp:cNvSpPr/>
      </dsp:nvSpPr>
      <dsp:spPr>
        <a:xfrm>
          <a:off x="875812" y="1338819"/>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In re: Dicamba Herbicides Litigation</a:t>
          </a:r>
        </a:p>
      </dsp:txBody>
      <dsp:txXfrm>
        <a:off x="875812" y="1338819"/>
        <a:ext cx="9580062" cy="669409"/>
      </dsp:txXfrm>
    </dsp:sp>
    <dsp:sp modelId="{7AB04F41-FFE8-4EEA-A5CD-07F46C1E1822}">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45452-9D77-41DD-9DA5-673DEB776CD3}">
      <dsp:nvSpPr>
        <dsp:cNvPr id="0" name=""/>
        <dsp:cNvSpPr/>
      </dsp:nvSpPr>
      <dsp:spPr>
        <a:xfrm>
          <a:off x="875812" y="2343107"/>
          <a:ext cx="9580062"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i="1" kern="1200" dirty="0">
              <a:latin typeface="Georgia" panose="02040502050405020303" pitchFamily="18" charset="0"/>
            </a:rPr>
            <a:t>Nat’l Family Farm Coal. v. EPA</a:t>
          </a:r>
        </a:p>
      </dsp:txBody>
      <dsp:txXfrm>
        <a:off x="875812" y="2343107"/>
        <a:ext cx="9580062" cy="669409"/>
      </dsp:txXfrm>
    </dsp:sp>
    <dsp:sp modelId="{B3C67567-0F38-4DA2-8C8E-04E3D72E52FB}">
      <dsp:nvSpPr>
        <dsp:cNvPr id="0" name=""/>
        <dsp:cNvSpPr/>
      </dsp:nvSpPr>
      <dsp:spPr>
        <a:xfrm>
          <a:off x="457431" y="2259431"/>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AF015-80A4-4A0A-98E5-1C2B488F5F41}">
      <dsp:nvSpPr>
        <dsp:cNvPr id="0" name=""/>
        <dsp:cNvSpPr/>
      </dsp:nvSpPr>
      <dsp:spPr>
        <a:xfrm>
          <a:off x="492024" y="3347396"/>
          <a:ext cx="9963850" cy="6694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93980" rIns="93980" bIns="93980" numCol="1" spcCol="1270" anchor="ctr" anchorCtr="0">
          <a:noAutofit/>
        </a:bodyPr>
        <a:lstStyle/>
        <a:p>
          <a:pPr lvl="0" algn="l" defTabSz="1644650">
            <a:lnSpc>
              <a:spcPct val="90000"/>
            </a:lnSpc>
            <a:spcBef>
              <a:spcPct val="0"/>
            </a:spcBef>
            <a:spcAft>
              <a:spcPct val="35000"/>
            </a:spcAft>
          </a:pPr>
          <a:r>
            <a:rPr lang="en-US" sz="3700" kern="1200" dirty="0">
              <a:latin typeface="Georgia" panose="02040502050405020303" pitchFamily="18" charset="0"/>
            </a:rPr>
            <a:t>Arkansas State Cases</a:t>
          </a:r>
        </a:p>
      </dsp:txBody>
      <dsp:txXfrm>
        <a:off x="492024" y="3347396"/>
        <a:ext cx="9963850" cy="669409"/>
      </dsp:txXfrm>
    </dsp:sp>
    <dsp:sp modelId="{E1664DFC-757D-4C87-8D92-E618814998AB}">
      <dsp:nvSpPr>
        <dsp:cNvPr id="0" name=""/>
        <dsp:cNvSpPr/>
      </dsp:nvSpPr>
      <dsp:spPr>
        <a:xfrm>
          <a:off x="73643" y="3263720"/>
          <a:ext cx="836762" cy="8367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EC75-803D-40AF-B8DA-E3649806B0CD}">
      <dsp:nvSpPr>
        <dsp:cNvPr id="0" name=""/>
        <dsp:cNvSpPr/>
      </dsp:nvSpPr>
      <dsp:spPr>
        <a:xfrm>
          <a:off x="6100" y="717668"/>
          <a:ext cx="1376526" cy="6480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latin typeface="Georgia" panose="02040502050405020303" pitchFamily="18" charset="0"/>
            </a:rPr>
            <a:t>11/19/2016</a:t>
          </a:r>
        </a:p>
      </dsp:txBody>
      <dsp:txXfrm>
        <a:off x="6100" y="717668"/>
        <a:ext cx="1376526" cy="432000"/>
      </dsp:txXfrm>
    </dsp:sp>
    <dsp:sp modelId="{83A1F767-F5F0-47F1-AD31-27AE33961864}">
      <dsp:nvSpPr>
        <dsp:cNvPr id="0" name=""/>
        <dsp:cNvSpPr/>
      </dsp:nvSpPr>
      <dsp:spPr>
        <a:xfrm>
          <a:off x="288040" y="1149668"/>
          <a:ext cx="1376526" cy="2484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eorgia" panose="02040502050405020303" pitchFamily="18" charset="0"/>
            </a:rPr>
            <a:t>Plant Board adopts rule banning use of </a:t>
          </a:r>
          <a:r>
            <a:rPr lang="en-US" sz="1500" kern="1200" dirty="0" err="1">
              <a:latin typeface="Georgia" panose="02040502050405020303" pitchFamily="18" charset="0"/>
            </a:rPr>
            <a:t>XtendiMax</a:t>
          </a:r>
          <a:r>
            <a:rPr lang="en-US" sz="1500" kern="1200" dirty="0">
              <a:latin typeface="Georgia" panose="02040502050405020303" pitchFamily="18" charset="0"/>
            </a:rPr>
            <a:t> in 2017 from April 15 to September 15</a:t>
          </a:r>
          <a:endParaRPr lang="en-US" sz="1500" kern="1200" dirty="0"/>
        </a:p>
      </dsp:txBody>
      <dsp:txXfrm>
        <a:off x="328357" y="1189985"/>
        <a:ext cx="1295892" cy="2403366"/>
      </dsp:txXfrm>
    </dsp:sp>
    <dsp:sp modelId="{B84C839D-232B-4753-AE88-8D1B6376281F}">
      <dsp:nvSpPr>
        <dsp:cNvPr id="0" name=""/>
        <dsp:cNvSpPr/>
      </dsp:nvSpPr>
      <dsp:spPr>
        <a:xfrm>
          <a:off x="1591304" y="762310"/>
          <a:ext cx="442394" cy="34271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91304" y="830853"/>
        <a:ext cx="339580" cy="205629"/>
      </dsp:txXfrm>
    </dsp:sp>
    <dsp:sp modelId="{766CBA9C-3CFC-4F6E-B86F-62C0E5A854F7}">
      <dsp:nvSpPr>
        <dsp:cNvPr id="0" name=""/>
        <dsp:cNvSpPr/>
      </dsp:nvSpPr>
      <dsp:spPr>
        <a:xfrm>
          <a:off x="2217333" y="717668"/>
          <a:ext cx="1376526" cy="6480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latin typeface="Georgia" panose="02040502050405020303" pitchFamily="18" charset="0"/>
            </a:rPr>
            <a:t>10/31/2017</a:t>
          </a:r>
        </a:p>
      </dsp:txBody>
      <dsp:txXfrm>
        <a:off x="2217333" y="717668"/>
        <a:ext cx="1376526" cy="432000"/>
      </dsp:txXfrm>
    </dsp:sp>
    <dsp:sp modelId="{87609B68-8318-4EA9-A347-CBA8C228A5F2}">
      <dsp:nvSpPr>
        <dsp:cNvPr id="0" name=""/>
        <dsp:cNvSpPr/>
      </dsp:nvSpPr>
      <dsp:spPr>
        <a:xfrm>
          <a:off x="2499273" y="1149668"/>
          <a:ext cx="1376526" cy="2484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eorgia" panose="02040502050405020303" pitchFamily="18" charset="0"/>
            </a:rPr>
            <a:t>Monsanto files suit against the Plant Board for restricting use of </a:t>
          </a:r>
          <a:r>
            <a:rPr lang="en-US" sz="1500" kern="1200" dirty="0" err="1">
              <a:latin typeface="Georgia" panose="02040502050405020303" pitchFamily="18" charset="0"/>
            </a:rPr>
            <a:t>XtendiMax</a:t>
          </a:r>
          <a:r>
            <a:rPr lang="en-US" sz="1500" kern="1200" dirty="0">
              <a:latin typeface="Georgia" panose="02040502050405020303" pitchFamily="18" charset="0"/>
            </a:rPr>
            <a:t> in 2017</a:t>
          </a:r>
          <a:endParaRPr lang="en-US" sz="1500" kern="1200" dirty="0"/>
        </a:p>
      </dsp:txBody>
      <dsp:txXfrm>
        <a:off x="2539590" y="1189985"/>
        <a:ext cx="1295892" cy="2403366"/>
      </dsp:txXfrm>
    </dsp:sp>
    <dsp:sp modelId="{E23C2401-0F9B-4562-88DF-F3B7B0D5E521}">
      <dsp:nvSpPr>
        <dsp:cNvPr id="0" name=""/>
        <dsp:cNvSpPr/>
      </dsp:nvSpPr>
      <dsp:spPr>
        <a:xfrm>
          <a:off x="3802537" y="762310"/>
          <a:ext cx="442394" cy="34271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802537" y="830853"/>
        <a:ext cx="339580" cy="205629"/>
      </dsp:txXfrm>
    </dsp:sp>
    <dsp:sp modelId="{8F7C45F3-2E0C-4F94-8D51-02AC3BD2F117}">
      <dsp:nvSpPr>
        <dsp:cNvPr id="0" name=""/>
        <dsp:cNvSpPr/>
      </dsp:nvSpPr>
      <dsp:spPr>
        <a:xfrm>
          <a:off x="4428566" y="717668"/>
          <a:ext cx="1376526" cy="6480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latin typeface="Georgia" panose="02040502050405020303" pitchFamily="18" charset="0"/>
            </a:rPr>
            <a:t>11/9/2017</a:t>
          </a:r>
        </a:p>
      </dsp:txBody>
      <dsp:txXfrm>
        <a:off x="4428566" y="717668"/>
        <a:ext cx="1376526" cy="432000"/>
      </dsp:txXfrm>
    </dsp:sp>
    <dsp:sp modelId="{D24724B6-6168-4D74-922A-C5320B768C66}">
      <dsp:nvSpPr>
        <dsp:cNvPr id="0" name=""/>
        <dsp:cNvSpPr/>
      </dsp:nvSpPr>
      <dsp:spPr>
        <a:xfrm>
          <a:off x="4710506" y="1149668"/>
          <a:ext cx="1376526" cy="2484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eorgia" panose="02040502050405020303" pitchFamily="18" charset="0"/>
            </a:rPr>
            <a:t>Plant Board adopts rule banning all dicamba application in 2018 from April 16 to October 31</a:t>
          </a:r>
          <a:endParaRPr lang="en-US" sz="1500" kern="1200" dirty="0"/>
        </a:p>
      </dsp:txBody>
      <dsp:txXfrm>
        <a:off x="4750823" y="1189985"/>
        <a:ext cx="1295892" cy="2403366"/>
      </dsp:txXfrm>
    </dsp:sp>
    <dsp:sp modelId="{E98F25F0-A54E-48BD-85BA-2D7BDC6527D3}">
      <dsp:nvSpPr>
        <dsp:cNvPr id="0" name=""/>
        <dsp:cNvSpPr/>
      </dsp:nvSpPr>
      <dsp:spPr>
        <a:xfrm>
          <a:off x="6013770" y="762310"/>
          <a:ext cx="442394" cy="34271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013770" y="830853"/>
        <a:ext cx="339580" cy="205629"/>
      </dsp:txXfrm>
    </dsp:sp>
    <dsp:sp modelId="{E8FD8591-DE1A-48DC-9391-0A1EF7E26311}">
      <dsp:nvSpPr>
        <dsp:cNvPr id="0" name=""/>
        <dsp:cNvSpPr/>
      </dsp:nvSpPr>
      <dsp:spPr>
        <a:xfrm>
          <a:off x="6639799" y="717668"/>
          <a:ext cx="1376526" cy="6480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latin typeface="Georgia" panose="02040502050405020303" pitchFamily="18" charset="0"/>
            </a:rPr>
            <a:t>11/10/2017</a:t>
          </a:r>
        </a:p>
      </dsp:txBody>
      <dsp:txXfrm>
        <a:off x="6639799" y="717668"/>
        <a:ext cx="1376526" cy="432000"/>
      </dsp:txXfrm>
    </dsp:sp>
    <dsp:sp modelId="{330796F3-8A7C-4F1F-B834-1522DA40C9D0}">
      <dsp:nvSpPr>
        <dsp:cNvPr id="0" name=""/>
        <dsp:cNvSpPr/>
      </dsp:nvSpPr>
      <dsp:spPr>
        <a:xfrm>
          <a:off x="6921739" y="1149668"/>
          <a:ext cx="1376526" cy="2484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eorgia" panose="02040502050405020303" pitchFamily="18" charset="0"/>
            </a:rPr>
            <a:t>A group of Arkansas farmers file suit against the Plant Board for 2018 restriction of dicamba </a:t>
          </a:r>
          <a:endParaRPr lang="en-US" sz="1500" kern="1200" dirty="0"/>
        </a:p>
      </dsp:txBody>
      <dsp:txXfrm>
        <a:off x="6962056" y="1189985"/>
        <a:ext cx="1295892" cy="2403366"/>
      </dsp:txXfrm>
    </dsp:sp>
    <dsp:sp modelId="{CEF49A4B-CD70-4D9F-8BEC-6AA5529EA47E}">
      <dsp:nvSpPr>
        <dsp:cNvPr id="0" name=""/>
        <dsp:cNvSpPr/>
      </dsp:nvSpPr>
      <dsp:spPr>
        <a:xfrm>
          <a:off x="8225003" y="762310"/>
          <a:ext cx="442394" cy="34271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225003" y="830853"/>
        <a:ext cx="339580" cy="205629"/>
      </dsp:txXfrm>
    </dsp:sp>
    <dsp:sp modelId="{46880576-A9B0-4370-8B15-03ADEC602029}">
      <dsp:nvSpPr>
        <dsp:cNvPr id="0" name=""/>
        <dsp:cNvSpPr/>
      </dsp:nvSpPr>
      <dsp:spPr>
        <a:xfrm>
          <a:off x="8851032" y="717668"/>
          <a:ext cx="1376526" cy="6480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latin typeface="Georgia" panose="02040502050405020303" pitchFamily="18" charset="0"/>
            </a:rPr>
            <a:t>11/17/2017</a:t>
          </a:r>
        </a:p>
      </dsp:txBody>
      <dsp:txXfrm>
        <a:off x="8851032" y="717668"/>
        <a:ext cx="1376526" cy="432000"/>
      </dsp:txXfrm>
    </dsp:sp>
    <dsp:sp modelId="{01EF8839-767E-45EE-B625-5D3122873D14}">
      <dsp:nvSpPr>
        <dsp:cNvPr id="0" name=""/>
        <dsp:cNvSpPr/>
      </dsp:nvSpPr>
      <dsp:spPr>
        <a:xfrm>
          <a:off x="9132972" y="1149668"/>
          <a:ext cx="1376526" cy="2484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eorgia" panose="02040502050405020303" pitchFamily="18" charset="0"/>
            </a:rPr>
            <a:t>Monsanto amends its complaint to include the 2018 restrictions</a:t>
          </a:r>
          <a:endParaRPr lang="en-US" sz="1500" kern="1200" dirty="0"/>
        </a:p>
      </dsp:txBody>
      <dsp:txXfrm>
        <a:off x="9173289" y="1189985"/>
        <a:ext cx="1295892" cy="2403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D11B-8B0C-43D1-8421-4510989E8776}">
      <dsp:nvSpPr>
        <dsp:cNvPr id="0" name=""/>
        <dsp:cNvSpPr/>
      </dsp:nvSpPr>
      <dsp:spPr>
        <a:xfrm>
          <a:off x="4130761" y="1008"/>
          <a:ext cx="2254076" cy="11270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rPr>
            <a:t>Circuit court dismissed the case on the basis of sovereign immunity</a:t>
          </a:r>
          <a:endParaRPr lang="en-US" sz="1800" kern="1200" dirty="0"/>
        </a:p>
      </dsp:txBody>
      <dsp:txXfrm>
        <a:off x="4163771" y="34018"/>
        <a:ext cx="2188056" cy="1061018"/>
      </dsp:txXfrm>
    </dsp:sp>
    <dsp:sp modelId="{88948C0A-4208-4DF8-A258-FADF9393A952}">
      <dsp:nvSpPr>
        <dsp:cNvPr id="0" name=""/>
        <dsp:cNvSpPr/>
      </dsp:nvSpPr>
      <dsp:spPr>
        <a:xfrm rot="3600000">
          <a:off x="5601314" y="1978436"/>
          <a:ext cx="1173356" cy="394463"/>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19653" y="2057329"/>
        <a:ext cx="936678" cy="236677"/>
      </dsp:txXfrm>
    </dsp:sp>
    <dsp:sp modelId="{FE3F5638-1C3C-47C4-8AD1-8A717C693AE2}">
      <dsp:nvSpPr>
        <dsp:cNvPr id="0" name=""/>
        <dsp:cNvSpPr/>
      </dsp:nvSpPr>
      <dsp:spPr>
        <a:xfrm>
          <a:off x="5991147" y="3223290"/>
          <a:ext cx="2254076" cy="11270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 </a:t>
          </a:r>
          <a:r>
            <a:rPr lang="en-US" sz="1400" kern="1200" dirty="0">
              <a:latin typeface="Georgia" panose="02040502050405020303" pitchFamily="18" charset="0"/>
            </a:rPr>
            <a:t>Monsanto appealed to Arkansas Supreme Court which concluded that constitutional claims could be brought</a:t>
          </a:r>
          <a:endParaRPr lang="en-US" sz="1400" kern="1200" dirty="0"/>
        </a:p>
      </dsp:txBody>
      <dsp:txXfrm>
        <a:off x="6024157" y="3256300"/>
        <a:ext cx="2188056" cy="1061018"/>
      </dsp:txXfrm>
    </dsp:sp>
    <dsp:sp modelId="{4F84093D-11D2-4E97-8323-5CFA145D61D6}">
      <dsp:nvSpPr>
        <dsp:cNvPr id="0" name=""/>
        <dsp:cNvSpPr/>
      </dsp:nvSpPr>
      <dsp:spPr>
        <a:xfrm rot="10800000">
          <a:off x="4671121" y="3589578"/>
          <a:ext cx="1173356" cy="394463"/>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89460" y="3668471"/>
        <a:ext cx="936678" cy="236677"/>
      </dsp:txXfrm>
    </dsp:sp>
    <dsp:sp modelId="{BD594FB8-0F49-4289-A60B-DF173F42F7A0}">
      <dsp:nvSpPr>
        <dsp:cNvPr id="0" name=""/>
        <dsp:cNvSpPr/>
      </dsp:nvSpPr>
      <dsp:spPr>
        <a:xfrm>
          <a:off x="2270376" y="3223290"/>
          <a:ext cx="2254076" cy="11270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 </a:t>
          </a:r>
          <a:r>
            <a:rPr lang="en-US" sz="1800" kern="1200" dirty="0">
              <a:latin typeface="Georgia" panose="02040502050405020303" pitchFamily="18" charset="0"/>
            </a:rPr>
            <a:t>Remanded constitutional questions back to the Circuit Court</a:t>
          </a:r>
          <a:endParaRPr lang="en-US" sz="1800" kern="1200" dirty="0"/>
        </a:p>
      </dsp:txBody>
      <dsp:txXfrm>
        <a:off x="2303386" y="3256300"/>
        <a:ext cx="2188056" cy="1061018"/>
      </dsp:txXfrm>
    </dsp:sp>
    <dsp:sp modelId="{3EE37D4A-6F86-4D4D-BFB0-6B121D89C0AF}">
      <dsp:nvSpPr>
        <dsp:cNvPr id="0" name=""/>
        <dsp:cNvSpPr/>
      </dsp:nvSpPr>
      <dsp:spPr>
        <a:xfrm rot="18000000">
          <a:off x="3740929" y="1978436"/>
          <a:ext cx="1173356" cy="394463"/>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859268" y="2057329"/>
        <a:ext cx="936678" cy="2366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6D6CD8-0F90-4251-8ADB-D8A792C46453}" type="datetimeFigureOut">
              <a:rPr lang="en-US" smtClean="0"/>
              <a:t>4/14/2020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86676C-0C7F-4D6A-832B-E537B07BED5B}" type="slidenum">
              <a:rPr lang="en-US" smtClean="0"/>
              <a:t>‹#›</a:t>
            </a:fld>
            <a:endParaRPr lang="en-US"/>
          </a:p>
        </p:txBody>
      </p:sp>
    </p:spTree>
    <p:extLst>
      <p:ext uri="{BB962C8B-B14F-4D97-AF65-F5344CB8AC3E}">
        <p14:creationId xmlns:p14="http://schemas.microsoft.com/office/powerpoint/2010/main" val="4132907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5AE7B-8153-4DCF-BB2C-398786A8EB9E}"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838C4-8CF8-43D8-8FFA-DAE8FA6FCE33}" type="slidenum">
              <a:rPr lang="en-US" smtClean="0"/>
              <a:t>‹#›</a:t>
            </a:fld>
            <a:endParaRPr lang="en-US"/>
          </a:p>
        </p:txBody>
      </p:sp>
    </p:spTree>
    <p:extLst>
      <p:ext uri="{BB962C8B-B14F-4D97-AF65-F5344CB8AC3E}">
        <p14:creationId xmlns:p14="http://schemas.microsoft.com/office/powerpoint/2010/main" val="402392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Beth’s recommendations was that I use SmartArt to break up the text slides. Does this work or should I stick with the original slide? (The original slide is the next slide, slide 34, which I left in for comparison)</a:t>
            </a:r>
          </a:p>
        </p:txBody>
      </p:sp>
      <p:sp>
        <p:nvSpPr>
          <p:cNvPr id="4" name="Slide Number Placeholder 3"/>
          <p:cNvSpPr>
            <a:spLocks noGrp="1"/>
          </p:cNvSpPr>
          <p:nvPr>
            <p:ph type="sldNum" sz="quarter" idx="5"/>
          </p:nvPr>
        </p:nvSpPr>
        <p:spPr/>
        <p:txBody>
          <a:bodyPr/>
          <a:lstStyle/>
          <a:p>
            <a:fld id="{70B838C4-8CF8-43D8-8FFA-DAE8FA6FCE33}" type="slidenum">
              <a:rPr lang="en-US" smtClean="0"/>
              <a:t>33</a:t>
            </a:fld>
            <a:endParaRPr lang="en-US"/>
          </a:p>
        </p:txBody>
      </p:sp>
    </p:spTree>
    <p:extLst>
      <p:ext uri="{BB962C8B-B14F-4D97-AF65-F5344CB8AC3E}">
        <p14:creationId xmlns:p14="http://schemas.microsoft.com/office/powerpoint/2010/main" val="283965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suggested this slide be a chart – does the format work?</a:t>
            </a:r>
          </a:p>
        </p:txBody>
      </p:sp>
      <p:sp>
        <p:nvSpPr>
          <p:cNvPr id="4" name="Slide Number Placeholder 3"/>
          <p:cNvSpPr>
            <a:spLocks noGrp="1"/>
          </p:cNvSpPr>
          <p:nvPr>
            <p:ph type="sldNum" sz="quarter" idx="5"/>
          </p:nvPr>
        </p:nvSpPr>
        <p:spPr/>
        <p:txBody>
          <a:bodyPr/>
          <a:lstStyle/>
          <a:p>
            <a:fld id="{70B838C4-8CF8-43D8-8FFA-DAE8FA6FCE33}" type="slidenum">
              <a:rPr lang="en-US" smtClean="0"/>
              <a:t>35</a:t>
            </a:fld>
            <a:endParaRPr lang="en-US"/>
          </a:p>
        </p:txBody>
      </p:sp>
    </p:spTree>
    <p:extLst>
      <p:ext uri="{BB962C8B-B14F-4D97-AF65-F5344CB8AC3E}">
        <p14:creationId xmlns:p14="http://schemas.microsoft.com/office/powerpoint/2010/main" val="200655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suggestions for additional resources?</a:t>
            </a:r>
          </a:p>
        </p:txBody>
      </p:sp>
      <p:sp>
        <p:nvSpPr>
          <p:cNvPr id="4" name="Slide Number Placeholder 3"/>
          <p:cNvSpPr>
            <a:spLocks noGrp="1"/>
          </p:cNvSpPr>
          <p:nvPr>
            <p:ph type="sldNum" sz="quarter" idx="5"/>
          </p:nvPr>
        </p:nvSpPr>
        <p:spPr/>
        <p:txBody>
          <a:bodyPr/>
          <a:lstStyle/>
          <a:p>
            <a:fld id="{70B838C4-8CF8-43D8-8FFA-DAE8FA6FCE33}" type="slidenum">
              <a:rPr lang="en-US" smtClean="0"/>
              <a:t>42</a:t>
            </a:fld>
            <a:endParaRPr lang="en-US"/>
          </a:p>
        </p:txBody>
      </p:sp>
    </p:spTree>
    <p:extLst>
      <p:ext uri="{BB962C8B-B14F-4D97-AF65-F5344CB8AC3E}">
        <p14:creationId xmlns:p14="http://schemas.microsoft.com/office/powerpoint/2010/main" val="176996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hyperlink" Target="mailto:nataglaw@uark.ed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347119"/>
            <a:ext cx="9144000" cy="1844566"/>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a:t>Click to add title </a:t>
            </a:r>
          </a:p>
        </p:txBody>
      </p:sp>
      <p:sp>
        <p:nvSpPr>
          <p:cNvPr id="3" name="Subtitle 2"/>
          <p:cNvSpPr>
            <a:spLocks noGrp="1"/>
          </p:cNvSpPr>
          <p:nvPr>
            <p:ph type="subTitle" idx="1"/>
          </p:nvPr>
        </p:nvSpPr>
        <p:spPr>
          <a:xfrm>
            <a:off x="1524000" y="4114319"/>
            <a:ext cx="9144000" cy="907718"/>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p:cNvGrpSpPr/>
          <p:nvPr userDrawn="1"/>
        </p:nvGrpSpPr>
        <p:grpSpPr>
          <a:xfrm>
            <a:off x="181261" y="182803"/>
            <a:ext cx="11829477" cy="1170406"/>
            <a:chOff x="20198" y="112735"/>
            <a:chExt cx="11829477" cy="1170406"/>
          </a:xfrm>
        </p:grpSpPr>
        <p:sp>
          <p:nvSpPr>
            <p:cNvPr id="8" name="TextBox 7">
              <a:extLst>
                <a:ext uri="{FF2B5EF4-FFF2-40B4-BE49-F238E27FC236}">
                  <a16:creationId xmlns:a16="http://schemas.microsoft.com/office/drawing/2014/main" id="{285A9C75-2826-4413-8587-1D9DC29D15BA}"/>
                </a:ext>
              </a:extLst>
            </p:cNvPr>
            <p:cNvSpPr txBox="1"/>
            <p:nvPr/>
          </p:nvSpPr>
          <p:spPr>
            <a:xfrm>
              <a:off x="1921473" y="112735"/>
              <a:ext cx="870924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The National Agricultural Law Center </a:t>
              </a:r>
            </a:p>
          </p:txBody>
        </p:sp>
        <p:sp>
          <p:nvSpPr>
            <p:cNvPr id="9" name="TextBox 8">
              <a:extLst>
                <a:ext uri="{FF2B5EF4-FFF2-40B4-BE49-F238E27FC236}">
                  <a16:creationId xmlns:a16="http://schemas.microsoft.com/office/drawing/2014/main" id="{1DD1B451-AE30-4F6F-907F-F6FAE5045AE4}"/>
                </a:ext>
              </a:extLst>
            </p:cNvPr>
            <p:cNvSpPr txBox="1"/>
            <p:nvPr/>
          </p:nvSpPr>
          <p:spPr>
            <a:xfrm>
              <a:off x="1921474" y="722853"/>
              <a:ext cx="870923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The nation’s leading source of agricultural and food law research and information </a:t>
              </a:r>
            </a:p>
          </p:txBody>
        </p:sp>
        <p:pic>
          <p:nvPicPr>
            <p:cNvPr id="10" name="Picture 9" descr="A close up of a logo&#10;&#10;Description automatically generated">
              <a:extLst>
                <a:ext uri="{FF2B5EF4-FFF2-40B4-BE49-F238E27FC236}">
                  <a16:creationId xmlns:a16="http://schemas.microsoft.com/office/drawing/2014/main" id="{6A202149-9102-41EC-AC21-60CA0F7D1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2987" y="143204"/>
              <a:ext cx="1076688" cy="1139937"/>
            </a:xfrm>
            <a:prstGeom prst="rect">
              <a:avLst/>
            </a:prstGeom>
          </p:spPr>
        </p:pic>
        <p:pic>
          <p:nvPicPr>
            <p:cNvPr id="11" name="Picture 10" descr="A close up of a logo&#10;&#10;Description automatically generated">
              <a:extLst>
                <a:ext uri="{FF2B5EF4-FFF2-40B4-BE49-F238E27FC236}">
                  <a16:creationId xmlns:a16="http://schemas.microsoft.com/office/drawing/2014/main" id="{38D94AD0-22EF-49A2-A845-B8BA20972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8" y="169292"/>
              <a:ext cx="1759003" cy="1026087"/>
            </a:xfrm>
            <a:prstGeom prst="rect">
              <a:avLst/>
            </a:prstGeom>
          </p:spPr>
        </p:pic>
      </p:grpSp>
      <p:cxnSp>
        <p:nvCxnSpPr>
          <p:cNvPr id="12" name="Straight Connector 11"/>
          <p:cNvCxnSpPr/>
          <p:nvPr userDrawn="1"/>
        </p:nvCxnSpPr>
        <p:spPr>
          <a:xfrm>
            <a:off x="0" y="1471334"/>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D1B451-AE30-4F6F-907F-F6FAE5045AE4}"/>
              </a:ext>
            </a:extLst>
          </p:cNvPr>
          <p:cNvSpPr txBox="1"/>
          <p:nvPr userDrawn="1"/>
        </p:nvSpPr>
        <p:spPr>
          <a:xfrm>
            <a:off x="1801586" y="6400284"/>
            <a:ext cx="858882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NationalAgLawCenter.org | </a:t>
            </a:r>
            <a:r>
              <a:rPr lang="en-US" dirty="0">
                <a:latin typeface="Times New Roman" panose="02020603050405020304" pitchFamily="18" charset="0"/>
                <a:cs typeface="Times New Roman" panose="02020603050405020304" pitchFamily="18" charset="0"/>
                <a:hlinkClick r:id="rId4"/>
              </a:rPr>
              <a:t>nataglaw@uark.edu</a:t>
            </a:r>
            <a:r>
              <a:rPr lang="en-US" dirty="0">
                <a:latin typeface="Times New Roman" panose="02020603050405020304" pitchFamily="18" charset="0"/>
                <a:cs typeface="Times New Roman" panose="02020603050405020304" pitchFamily="18" charset="0"/>
              </a:rPr>
              <a:t> | (479)575-7646</a:t>
            </a:r>
          </a:p>
        </p:txBody>
      </p:sp>
    </p:spTree>
    <p:extLst>
      <p:ext uri="{BB962C8B-B14F-4D97-AF65-F5344CB8AC3E}">
        <p14:creationId xmlns:p14="http://schemas.microsoft.com/office/powerpoint/2010/main" val="31665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820" y="179218"/>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25820" y="1761219"/>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0" y="144768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8146" y="5703224"/>
            <a:ext cx="1060921" cy="1123244"/>
          </a:xfrm>
          <a:prstGeom prst="rect">
            <a:avLst/>
          </a:prstGeom>
        </p:spPr>
      </p:pic>
    </p:spTree>
    <p:extLst>
      <p:ext uri="{BB962C8B-B14F-4D97-AF65-F5344CB8AC3E}">
        <p14:creationId xmlns:p14="http://schemas.microsoft.com/office/powerpoint/2010/main" val="160467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ight Triangle 3"/>
          <p:cNvSpPr/>
          <p:nvPr userDrawn="1"/>
        </p:nvSpPr>
        <p:spPr>
          <a:xfrm rot="10800000">
            <a:off x="500181" y="0"/>
            <a:ext cx="11746525" cy="6619631"/>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788366" y="4503675"/>
            <a:ext cx="3595077" cy="758825"/>
          </a:xfrm>
        </p:spPr>
        <p:txBody>
          <a:bodyPr>
            <a:normAutofit/>
          </a:bodyPr>
          <a:lstStyle>
            <a:lvl1pPr marL="0" indent="0">
              <a:buNone/>
              <a:defRPr sz="4000" baseline="0"/>
            </a:lvl1pPr>
          </a:lstStyle>
          <a:p>
            <a:pPr lvl="0"/>
            <a:r>
              <a:rPr lang="en-US" dirty="0"/>
              <a:t>Section Header</a:t>
            </a:r>
          </a:p>
        </p:txBody>
      </p:sp>
      <p:sp>
        <p:nvSpPr>
          <p:cNvPr id="13" name="Text Placeholder 10"/>
          <p:cNvSpPr>
            <a:spLocks noGrp="1"/>
          </p:cNvSpPr>
          <p:nvPr>
            <p:ph type="body" sz="quarter" idx="11" hasCustomPrompt="1"/>
          </p:nvPr>
        </p:nvSpPr>
        <p:spPr>
          <a:xfrm>
            <a:off x="788366" y="5391454"/>
            <a:ext cx="3595077" cy="758825"/>
          </a:xfrm>
        </p:spPr>
        <p:txBody>
          <a:bodyPr>
            <a:normAutofit/>
          </a:bodyPr>
          <a:lstStyle>
            <a:lvl1pPr marL="0" indent="0">
              <a:buNone/>
              <a:defRPr sz="2800" i="1" baseline="0"/>
            </a:lvl1pPr>
          </a:lstStyle>
          <a:p>
            <a:pPr lvl="0"/>
            <a:r>
              <a:rPr lang="en-US" dirty="0"/>
              <a:t>Subheading </a:t>
            </a:r>
          </a:p>
        </p:txBody>
      </p:sp>
      <p:cxnSp>
        <p:nvCxnSpPr>
          <p:cNvPr id="22" name="Straight Connector 21"/>
          <p:cNvCxnSpPr/>
          <p:nvPr userDrawn="1"/>
        </p:nvCxnSpPr>
        <p:spPr>
          <a:xfrm>
            <a:off x="0" y="-1"/>
            <a:ext cx="12246708" cy="6858001"/>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71938" y="-60570"/>
            <a:ext cx="12074768" cy="6789616"/>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4399" y="5670279"/>
            <a:ext cx="1060921" cy="1123244"/>
          </a:xfrm>
          <a:prstGeom prst="rect">
            <a:avLst/>
          </a:prstGeom>
        </p:spPr>
      </p:pic>
    </p:spTree>
    <p:extLst>
      <p:ext uri="{BB962C8B-B14F-4D97-AF65-F5344CB8AC3E}">
        <p14:creationId xmlns:p14="http://schemas.microsoft.com/office/powerpoint/2010/main" val="382022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2546" y="311092"/>
            <a:ext cx="10515600" cy="1325563"/>
          </a:xfrm>
        </p:spPr>
        <p:txBody>
          <a:bodyPr/>
          <a:lstStyle/>
          <a:p>
            <a:r>
              <a:rPr lang="en-US"/>
              <a:t>Click to edit Master title style</a:t>
            </a:r>
          </a:p>
        </p:txBody>
      </p:sp>
      <p:sp>
        <p:nvSpPr>
          <p:cNvPr id="3" name="Content Placeholder 2"/>
          <p:cNvSpPr>
            <a:spLocks noGrp="1"/>
          </p:cNvSpPr>
          <p:nvPr>
            <p:ph sz="half" idx="1"/>
          </p:nvPr>
        </p:nvSpPr>
        <p:spPr>
          <a:xfrm>
            <a:off x="472546" y="182086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82086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144768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8146" y="5703224"/>
            <a:ext cx="1060921" cy="1123244"/>
          </a:xfrm>
          <a:prstGeom prst="rect">
            <a:avLst/>
          </a:prstGeom>
        </p:spPr>
      </p:pic>
    </p:spTree>
    <p:extLst>
      <p:ext uri="{BB962C8B-B14F-4D97-AF65-F5344CB8AC3E}">
        <p14:creationId xmlns:p14="http://schemas.microsoft.com/office/powerpoint/2010/main" val="47875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822" y="133885"/>
            <a:ext cx="10515600" cy="1325563"/>
          </a:xfrm>
        </p:spPr>
        <p:txBody>
          <a:bodyPr/>
          <a:lstStyle/>
          <a:p>
            <a:r>
              <a:rPr lang="en-US"/>
              <a:t>Click to edit Master title style</a:t>
            </a:r>
          </a:p>
        </p:txBody>
      </p:sp>
      <p:sp>
        <p:nvSpPr>
          <p:cNvPr id="3" name="Text Placeholder 2"/>
          <p:cNvSpPr>
            <a:spLocks noGrp="1"/>
          </p:cNvSpPr>
          <p:nvPr>
            <p:ph type="body" idx="1"/>
          </p:nvPr>
        </p:nvSpPr>
        <p:spPr>
          <a:xfrm>
            <a:off x="366822" y="1675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6822" y="255920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4958" y="1675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4958" y="252133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144768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8146" y="5703224"/>
            <a:ext cx="1060921" cy="1123244"/>
          </a:xfrm>
          <a:prstGeom prst="rect">
            <a:avLst/>
          </a:prstGeom>
        </p:spPr>
      </p:pic>
    </p:spTree>
    <p:extLst>
      <p:ext uri="{BB962C8B-B14F-4D97-AF65-F5344CB8AC3E}">
        <p14:creationId xmlns:p14="http://schemas.microsoft.com/office/powerpoint/2010/main" val="74328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69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144768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8146" y="5703224"/>
            <a:ext cx="1060921" cy="1123244"/>
          </a:xfrm>
          <a:prstGeom prst="rect">
            <a:avLst/>
          </a:prstGeom>
        </p:spPr>
      </p:pic>
    </p:spTree>
    <p:extLst>
      <p:ext uri="{BB962C8B-B14F-4D97-AF65-F5344CB8AC3E}">
        <p14:creationId xmlns:p14="http://schemas.microsoft.com/office/powerpoint/2010/main" val="134809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EDB416-363F-4C3D-A6AC-EBF356E635C8}"/>
              </a:ext>
            </a:extLst>
          </p:cNvPr>
          <p:cNvSpPr/>
          <p:nvPr userDrawn="1"/>
        </p:nvSpPr>
        <p:spPr>
          <a:xfrm>
            <a:off x="-1" y="0"/>
            <a:ext cx="4982311" cy="68580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087819" y="0"/>
            <a:ext cx="0" cy="685800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224588" y="0"/>
            <a:ext cx="0" cy="685800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0"/>
          </p:nvPr>
        </p:nvSpPr>
        <p:spPr>
          <a:xfrm>
            <a:off x="5548923" y="93785"/>
            <a:ext cx="6384070" cy="6655471"/>
          </a:xfrm>
        </p:spPr>
        <p:txBody>
          <a:bodyPr/>
          <a:lstStyle/>
          <a:p>
            <a:endParaRPr lang="en-US"/>
          </a:p>
        </p:txBody>
      </p:sp>
      <p:sp>
        <p:nvSpPr>
          <p:cNvPr id="14" name="Text Placeholder 13"/>
          <p:cNvSpPr>
            <a:spLocks noGrp="1"/>
          </p:cNvSpPr>
          <p:nvPr>
            <p:ph type="body" sz="quarter" idx="11" hasCustomPrompt="1"/>
          </p:nvPr>
        </p:nvSpPr>
        <p:spPr>
          <a:xfrm>
            <a:off x="179753" y="5334672"/>
            <a:ext cx="4407878" cy="1016000"/>
          </a:xfrm>
        </p:spPr>
        <p:txBody>
          <a:bodyPr>
            <a:noAutofit/>
          </a:bodyPr>
          <a:lstStyle>
            <a:lvl1pPr marL="0" indent="0">
              <a:buNone/>
              <a:defRPr sz="4000" baseline="0"/>
            </a:lvl1pPr>
          </a:lstStyle>
          <a:p>
            <a:pPr lvl="0"/>
            <a:r>
              <a:rPr lang="en-US" dirty="0"/>
              <a:t>Picture Caption/Heading</a:t>
            </a:r>
          </a:p>
        </p:txBody>
      </p:sp>
    </p:spTree>
    <p:extLst>
      <p:ext uri="{BB962C8B-B14F-4D97-AF65-F5344CB8AC3E}">
        <p14:creationId xmlns:p14="http://schemas.microsoft.com/office/powerpoint/2010/main" val="264717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648" y="21135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4648" y="186848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849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nationalaglawcenter.org/the-deal-with-dicamba-part-six/" TargetMode="External"/><Relationship Id="rId13" Type="http://schemas.openxmlformats.org/officeDocument/2006/relationships/hyperlink" Target="https://www.centerforfoodsafety.org/files/2019-08-13-dkt-35--petitioners-opening-brief_63858.pdf" TargetMode="External"/><Relationship Id="rId3" Type="http://schemas.openxmlformats.org/officeDocument/2006/relationships/hyperlink" Target="https://nationalaglawcenter.org/the-deal-with-dicamba-part-one/" TargetMode="External"/><Relationship Id="rId7" Type="http://schemas.openxmlformats.org/officeDocument/2006/relationships/hyperlink" Target="https://nationalaglawcenter.org/the-deal-with-dicamba-part-five/" TargetMode="External"/><Relationship Id="rId12" Type="http://schemas.openxmlformats.org/officeDocument/2006/relationships/hyperlink" Target="https://www.moed.uscourts.gov/sites/moed/files/documents/118md2820-0137.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nationalaglawcenter.org/the-deal-with-dicamba-part-four/" TargetMode="External"/><Relationship Id="rId11" Type="http://schemas.openxmlformats.org/officeDocument/2006/relationships/hyperlink" Target="https://www.moed.uscourts.gov/sites/moed/files/documents/118md2820-0138.pdf" TargetMode="External"/><Relationship Id="rId5" Type="http://schemas.openxmlformats.org/officeDocument/2006/relationships/hyperlink" Target="https://nationalaglawcenter.org/the-deal-with-dicamba-part-three/" TargetMode="External"/><Relationship Id="rId10" Type="http://schemas.openxmlformats.org/officeDocument/2006/relationships/hyperlink" Target="https://nationalaglawcenter.org/wp-content/uploads/2020/01/Bader-Farms-third-amended-complaint.pdf" TargetMode="External"/><Relationship Id="rId4" Type="http://schemas.openxmlformats.org/officeDocument/2006/relationships/hyperlink" Target="https://nationalaglawcenter.org/the-deal-with-dicamba-part-two/" TargetMode="External"/><Relationship Id="rId9" Type="http://schemas.openxmlformats.org/officeDocument/2006/relationships/hyperlink" Target="https://nationalaglawcenter.org/the-deal-with-dicamba-part-seven/" TargetMode="External"/><Relationship Id="rId14" Type="http://schemas.openxmlformats.org/officeDocument/2006/relationships/hyperlink" Target="https://caseinfo.arcourts.gov/cconnect/PROD/public/ck_public_qry_doct.cp_dktrpt_setup_idx"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42167"/>
            <a:ext cx="9144000" cy="1844566"/>
          </a:xfrm>
        </p:spPr>
        <p:txBody>
          <a:bodyPr/>
          <a:lstStyle/>
          <a:p>
            <a:r>
              <a:rPr lang="en-US" dirty="0"/>
              <a:t>The Deal With Dicamba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5055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91EE-58F6-46CD-925A-489DD64129F7}"/>
              </a:ext>
            </a:extLst>
          </p:cNvPr>
          <p:cNvSpPr>
            <a:spLocks noGrp="1"/>
          </p:cNvSpPr>
          <p:nvPr>
            <p:ph type="title"/>
          </p:nvPr>
        </p:nvSpPr>
        <p:spPr/>
        <p:txBody>
          <a:bodyPr/>
          <a:lstStyle/>
          <a:p>
            <a:r>
              <a:rPr lang="en-US" i="1" dirty="0">
                <a:latin typeface="Georgia" panose="02040502050405020303" pitchFamily="18" charset="0"/>
              </a:rPr>
              <a:t>Bader Farms</a:t>
            </a:r>
            <a:endParaRPr lang="en-US" dirty="0"/>
          </a:p>
        </p:txBody>
      </p:sp>
      <p:sp>
        <p:nvSpPr>
          <p:cNvPr id="3" name="Content Placeholder 2">
            <a:extLst>
              <a:ext uri="{FF2B5EF4-FFF2-40B4-BE49-F238E27FC236}">
                <a16:creationId xmlns:a16="http://schemas.microsoft.com/office/drawing/2014/main" id="{80079723-8EBD-48AF-857D-771799421D4A}"/>
              </a:ext>
            </a:extLst>
          </p:cNvPr>
          <p:cNvSpPr>
            <a:spLocks noGrp="1"/>
          </p:cNvSpPr>
          <p:nvPr>
            <p:ph idx="1"/>
          </p:nvPr>
        </p:nvSpPr>
        <p:spPr/>
        <p:txBody>
          <a:bodyPr/>
          <a:lstStyle/>
          <a:p>
            <a:r>
              <a:rPr lang="en-US" dirty="0">
                <a:latin typeface="Georgia" panose="02040502050405020303" pitchFamily="18" charset="0"/>
              </a:rPr>
              <a:t>Claims dismissed before trial:</a:t>
            </a:r>
          </a:p>
          <a:p>
            <a:pPr lvl="1"/>
            <a:r>
              <a:rPr lang="en-US" b="1" dirty="0">
                <a:latin typeface="Georgia" panose="02040502050405020303" pitchFamily="18" charset="0"/>
              </a:rPr>
              <a:t>Trespass</a:t>
            </a:r>
          </a:p>
          <a:p>
            <a:pPr lvl="2"/>
            <a:r>
              <a:rPr lang="en-US" u="sng" dirty="0">
                <a:latin typeface="Georgia" panose="02040502050405020303" pitchFamily="18" charset="0"/>
              </a:rPr>
              <a:t>Argument</a:t>
            </a:r>
            <a:r>
              <a:rPr lang="en-US" dirty="0">
                <a:latin typeface="Georgia" panose="02040502050405020303" pitchFamily="18" charset="0"/>
              </a:rPr>
              <a:t>: Monsanto &amp; BASF knew or should have known dicamba-based herbicides would invade the property of others</a:t>
            </a:r>
          </a:p>
          <a:p>
            <a:pPr lvl="2"/>
            <a:r>
              <a:rPr lang="en-US" u="sng" dirty="0">
                <a:latin typeface="Georgia" panose="02040502050405020303" pitchFamily="18" charset="0"/>
              </a:rPr>
              <a:t>Dropped</a:t>
            </a:r>
            <a:r>
              <a:rPr lang="en-US" dirty="0">
                <a:latin typeface="Georgia" panose="02040502050405020303" pitchFamily="18" charset="0"/>
              </a:rPr>
              <a:t>: Neither company was in control of the herbicides at the time the trespass took place</a:t>
            </a:r>
          </a:p>
          <a:p>
            <a:pPr lvl="1"/>
            <a:r>
              <a:rPr lang="en-US" b="1" dirty="0">
                <a:latin typeface="Georgia" panose="02040502050405020303" pitchFamily="18" charset="0"/>
              </a:rPr>
              <a:t>Aiding &amp; Abetting</a:t>
            </a:r>
          </a:p>
          <a:p>
            <a:pPr lvl="2"/>
            <a:r>
              <a:rPr lang="en-US" dirty="0">
                <a:latin typeface="Georgia" panose="02040502050405020303" pitchFamily="18" charset="0"/>
              </a:rPr>
              <a:t>A type of conspiracy</a:t>
            </a:r>
          </a:p>
          <a:p>
            <a:pPr lvl="2"/>
            <a:r>
              <a:rPr lang="en-US" u="sng" dirty="0">
                <a:latin typeface="Georgia" panose="02040502050405020303" pitchFamily="18" charset="0"/>
              </a:rPr>
              <a:t>Argument</a:t>
            </a:r>
            <a:r>
              <a:rPr lang="en-US" dirty="0">
                <a:latin typeface="Georgia" panose="02040502050405020303" pitchFamily="18" charset="0"/>
              </a:rPr>
              <a:t>: </a:t>
            </a:r>
            <a:r>
              <a:rPr lang="en-US" dirty="0"/>
              <a:t>Monsanto &amp; BASF each knowingly assisted the other in carrying out wrongful activity</a:t>
            </a:r>
            <a:endParaRPr lang="en-US" dirty="0">
              <a:latin typeface="Georgia" panose="02040502050405020303" pitchFamily="18" charset="0"/>
            </a:endParaRPr>
          </a:p>
          <a:p>
            <a:pPr lvl="2"/>
            <a:r>
              <a:rPr lang="en-US" u="sng" dirty="0">
                <a:latin typeface="Georgia" panose="02040502050405020303" pitchFamily="18" charset="0"/>
              </a:rPr>
              <a:t>Dismissed</a:t>
            </a:r>
            <a:r>
              <a:rPr lang="en-US" dirty="0">
                <a:latin typeface="Georgia" panose="02040502050405020303" pitchFamily="18" charset="0"/>
              </a:rPr>
              <a:t>: Claim not recognized in Missouri courts</a:t>
            </a:r>
          </a:p>
        </p:txBody>
      </p:sp>
    </p:spTree>
    <p:extLst>
      <p:ext uri="{BB962C8B-B14F-4D97-AF65-F5344CB8AC3E}">
        <p14:creationId xmlns:p14="http://schemas.microsoft.com/office/powerpoint/2010/main" val="4177491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B4F-D37A-45FE-837C-1FA40B5D92B9}"/>
              </a:ext>
            </a:extLst>
          </p:cNvPr>
          <p:cNvSpPr>
            <a:spLocks noGrp="1"/>
          </p:cNvSpPr>
          <p:nvPr>
            <p:ph type="title"/>
          </p:nvPr>
        </p:nvSpPr>
        <p:spPr/>
        <p:txBody>
          <a:bodyPr/>
          <a:lstStyle/>
          <a:p>
            <a:r>
              <a:rPr lang="en-US" dirty="0">
                <a:latin typeface="Georgia" panose="02040502050405020303" pitchFamily="18" charset="0"/>
              </a:rPr>
              <a:t>Potential Fallout from </a:t>
            </a:r>
            <a:r>
              <a:rPr lang="en-US" i="1" dirty="0">
                <a:latin typeface="Georgia" panose="02040502050405020303" pitchFamily="18" charset="0"/>
              </a:rPr>
              <a:t>Bader Farms</a:t>
            </a:r>
            <a:endParaRPr lang="en-US" dirty="0"/>
          </a:p>
        </p:txBody>
      </p:sp>
      <p:sp>
        <p:nvSpPr>
          <p:cNvPr id="3" name="Content Placeholder 2">
            <a:extLst>
              <a:ext uri="{FF2B5EF4-FFF2-40B4-BE49-F238E27FC236}">
                <a16:creationId xmlns:a16="http://schemas.microsoft.com/office/drawing/2014/main" id="{16BC2F0B-0252-4309-90DD-01D23246E730}"/>
              </a:ext>
            </a:extLst>
          </p:cNvPr>
          <p:cNvSpPr>
            <a:spLocks noGrp="1"/>
          </p:cNvSpPr>
          <p:nvPr>
            <p:ph idx="1"/>
          </p:nvPr>
        </p:nvSpPr>
        <p:spPr/>
        <p:txBody>
          <a:bodyPr>
            <a:normAutofit lnSpcReduction="10000"/>
          </a:bodyPr>
          <a:lstStyle/>
          <a:p>
            <a:r>
              <a:rPr lang="en-US" dirty="0">
                <a:latin typeface="Georgia" panose="02040502050405020303" pitchFamily="18" charset="0"/>
              </a:rPr>
              <a:t>Largely seen as test case indicating success/failure probability of plaintiffs in similar cases</a:t>
            </a:r>
          </a:p>
          <a:p>
            <a:pPr lvl="1"/>
            <a:r>
              <a:rPr lang="en-US" dirty="0">
                <a:latin typeface="Georgia" panose="02040502050405020303" pitchFamily="18" charset="0"/>
              </a:rPr>
              <a:t>Similar claims and arguments made in </a:t>
            </a:r>
            <a:r>
              <a:rPr lang="en-US" i="1" dirty="0">
                <a:latin typeface="Georgia" panose="02040502050405020303" pitchFamily="18" charset="0"/>
              </a:rPr>
              <a:t>In re: Dicamba</a:t>
            </a:r>
          </a:p>
          <a:p>
            <a:r>
              <a:rPr lang="en-US" dirty="0">
                <a:latin typeface="Georgia" panose="02040502050405020303" pitchFamily="18" charset="0"/>
              </a:rPr>
              <a:t>Success of </a:t>
            </a:r>
            <a:r>
              <a:rPr lang="en-US" i="1" dirty="0">
                <a:latin typeface="Georgia" panose="02040502050405020303" pitchFamily="18" charset="0"/>
              </a:rPr>
              <a:t>Bader Farms </a:t>
            </a:r>
            <a:r>
              <a:rPr lang="en-US" dirty="0">
                <a:latin typeface="Georgia" panose="02040502050405020303" pitchFamily="18" charset="0"/>
              </a:rPr>
              <a:t>plaintiffs could indicate success for </a:t>
            </a:r>
            <a:r>
              <a:rPr lang="en-US" i="1" dirty="0">
                <a:latin typeface="Georgia" panose="02040502050405020303" pitchFamily="18" charset="0"/>
              </a:rPr>
              <a:t>In re: Dicamba </a:t>
            </a:r>
            <a:r>
              <a:rPr lang="en-US" dirty="0">
                <a:latin typeface="Georgia" panose="02040502050405020303" pitchFamily="18" charset="0"/>
              </a:rPr>
              <a:t>plaintiffs</a:t>
            </a:r>
          </a:p>
          <a:p>
            <a:r>
              <a:rPr lang="en-US" dirty="0">
                <a:latin typeface="Georgia" panose="02040502050405020303" pitchFamily="18" charset="0"/>
              </a:rPr>
              <a:t>Success of </a:t>
            </a:r>
            <a:r>
              <a:rPr lang="en-US" i="1" dirty="0">
                <a:latin typeface="Georgia" panose="02040502050405020303" pitchFamily="18" charset="0"/>
              </a:rPr>
              <a:t>Bader Farms </a:t>
            </a:r>
            <a:r>
              <a:rPr lang="en-US" dirty="0">
                <a:latin typeface="Georgia" panose="02040502050405020303" pitchFamily="18" charset="0"/>
              </a:rPr>
              <a:t>could encourage other farmers to initiate lawsuits</a:t>
            </a:r>
          </a:p>
          <a:p>
            <a:r>
              <a:rPr lang="en-US" dirty="0">
                <a:latin typeface="Georgia" panose="02040502050405020303" pitchFamily="18" charset="0"/>
              </a:rPr>
              <a:t>Bayer and BASF have stated intent to appeal the verdict</a:t>
            </a:r>
          </a:p>
          <a:p>
            <a:pPr lvl="1"/>
            <a:r>
              <a:rPr lang="en-US" dirty="0">
                <a:latin typeface="Georgia" panose="02040502050405020303" pitchFamily="18" charset="0"/>
              </a:rPr>
              <a:t>On 3/27/2020, both companies filed post trial motions that move them closer to appeal</a:t>
            </a:r>
          </a:p>
          <a:p>
            <a:pPr lvl="1"/>
            <a:r>
              <a:rPr lang="en-US" dirty="0">
                <a:latin typeface="Georgia" panose="02040502050405020303" pitchFamily="18" charset="0"/>
              </a:rPr>
              <a:t>Waiting on plaintiffs to reply</a:t>
            </a:r>
          </a:p>
          <a:p>
            <a:pPr marL="0" indent="0">
              <a:buNone/>
            </a:pPr>
            <a:endParaRPr lang="en-US" dirty="0"/>
          </a:p>
        </p:txBody>
      </p:sp>
    </p:spTree>
    <p:extLst>
      <p:ext uri="{BB962C8B-B14F-4D97-AF65-F5344CB8AC3E}">
        <p14:creationId xmlns:p14="http://schemas.microsoft.com/office/powerpoint/2010/main" val="3370284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6E6C-D193-4976-8A23-7154F5B9E6E7}"/>
              </a:ext>
            </a:extLst>
          </p:cNvPr>
          <p:cNvSpPr>
            <a:spLocks noGrp="1"/>
          </p:cNvSpPr>
          <p:nvPr>
            <p:ph type="title"/>
          </p:nvPr>
        </p:nvSpPr>
        <p:spPr/>
        <p:txBody>
          <a:bodyPr/>
          <a:lstStyle/>
          <a:p>
            <a:r>
              <a:rPr lang="en-US" dirty="0">
                <a:latin typeface="Georgia" panose="02040502050405020303" pitchFamily="18" charset="0"/>
              </a:rPr>
              <a:t>Current Dicamba Litigations</a:t>
            </a:r>
            <a:endParaRPr lang="en-US" dirty="0"/>
          </a:p>
        </p:txBody>
      </p:sp>
      <p:graphicFrame>
        <p:nvGraphicFramePr>
          <p:cNvPr id="4" name="Content Placeholder 3">
            <a:extLst>
              <a:ext uri="{FF2B5EF4-FFF2-40B4-BE49-F238E27FC236}">
                <a16:creationId xmlns:a16="http://schemas.microsoft.com/office/drawing/2014/main" id="{C47F2124-3202-49E4-AEB8-C3AAB4EB1CD3}"/>
              </a:ext>
            </a:extLst>
          </p:cNvPr>
          <p:cNvGraphicFramePr>
            <a:graphicFrameLocks noGrp="1"/>
          </p:cNvGraphicFramePr>
          <p:nvPr>
            <p:ph idx="1"/>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heckmark">
            <a:extLst>
              <a:ext uri="{FF2B5EF4-FFF2-40B4-BE49-F238E27FC236}">
                <a16:creationId xmlns:a16="http://schemas.microsoft.com/office/drawing/2014/main" id="{326AAC11-D379-4EF1-9D30-28AA31D44F7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3762" y="2937585"/>
            <a:ext cx="914400" cy="914400"/>
          </a:xfrm>
          <a:prstGeom prst="rect">
            <a:avLst/>
          </a:prstGeom>
        </p:spPr>
      </p:pic>
    </p:spTree>
    <p:extLst>
      <p:ext uri="{BB962C8B-B14F-4D97-AF65-F5344CB8AC3E}">
        <p14:creationId xmlns:p14="http://schemas.microsoft.com/office/powerpoint/2010/main" val="1314788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F3F4-60B7-4E1F-B145-E66DD45FCF47}"/>
              </a:ext>
            </a:extLst>
          </p:cNvPr>
          <p:cNvSpPr>
            <a:spLocks noGrp="1"/>
          </p:cNvSpPr>
          <p:nvPr>
            <p:ph type="title"/>
          </p:nvPr>
        </p:nvSpPr>
        <p:spPr/>
        <p:txBody>
          <a:bodyPr/>
          <a:lstStyle/>
          <a:p>
            <a:r>
              <a:rPr lang="en-US" i="1" dirty="0">
                <a:latin typeface="Georgia" panose="02040502050405020303" pitchFamily="18" charset="0"/>
              </a:rPr>
              <a:t>In re: Dicamba</a:t>
            </a:r>
            <a:endParaRPr lang="en-US" dirty="0"/>
          </a:p>
        </p:txBody>
      </p:sp>
      <p:sp>
        <p:nvSpPr>
          <p:cNvPr id="3" name="Content Placeholder 2">
            <a:extLst>
              <a:ext uri="{FF2B5EF4-FFF2-40B4-BE49-F238E27FC236}">
                <a16:creationId xmlns:a16="http://schemas.microsoft.com/office/drawing/2014/main" id="{C3BB55BF-4D31-4CCA-ACE2-BF34637197C1}"/>
              </a:ext>
            </a:extLst>
          </p:cNvPr>
          <p:cNvSpPr>
            <a:spLocks noGrp="1"/>
          </p:cNvSpPr>
          <p:nvPr>
            <p:ph idx="1"/>
          </p:nvPr>
        </p:nvSpPr>
        <p:spPr/>
        <p:txBody>
          <a:bodyPr>
            <a:normAutofit fontScale="92500" lnSpcReduction="20000"/>
          </a:bodyPr>
          <a:lstStyle/>
          <a:p>
            <a:r>
              <a:rPr lang="en-US" b="1" i="1" dirty="0">
                <a:latin typeface="Georgia" panose="02040502050405020303" pitchFamily="18" charset="0"/>
              </a:rPr>
              <a:t>In re: Dicamba Herbicides Litigation</a:t>
            </a:r>
            <a:r>
              <a:rPr lang="en-US" b="1" dirty="0">
                <a:latin typeface="Georgia" panose="02040502050405020303" pitchFamily="18" charset="0"/>
              </a:rPr>
              <a:t>, No. 1:18-md-02820 (E.D. Mo. 2019)</a:t>
            </a:r>
            <a:endParaRPr lang="en-US" dirty="0">
              <a:latin typeface="Georgia" panose="02040502050405020303" pitchFamily="18" charset="0"/>
            </a:endParaRPr>
          </a:p>
          <a:p>
            <a:r>
              <a:rPr lang="en-US" dirty="0">
                <a:latin typeface="Georgia" panose="02040502050405020303" pitchFamily="18" charset="0"/>
              </a:rPr>
              <a:t>A multidistrict litigation that consolidated multiple cases from nine different states:</a:t>
            </a:r>
          </a:p>
          <a:p>
            <a:pPr lvl="1"/>
            <a:r>
              <a:rPr lang="en-US" dirty="0">
                <a:latin typeface="Georgia" panose="02040502050405020303" pitchFamily="18" charset="0"/>
              </a:rPr>
              <a:t>Arkansas, Illinois, Iowa, Kansas, Mississippi, Missouri, Nebraska, South Dakota, and Tennessee</a:t>
            </a:r>
          </a:p>
          <a:p>
            <a:pPr lvl="1"/>
            <a:r>
              <a:rPr lang="en-US" dirty="0">
                <a:latin typeface="Georgia" panose="02040502050405020303" pitchFamily="18" charset="0"/>
              </a:rPr>
              <a:t>Cases can be consolidated into an MDL when several plaintiffs file similar claims against one defendant in different jurisdictions</a:t>
            </a:r>
          </a:p>
          <a:p>
            <a:pPr lvl="1"/>
            <a:r>
              <a:rPr lang="en-US" dirty="0">
                <a:latin typeface="Georgia" panose="02040502050405020303" pitchFamily="18" charset="0"/>
              </a:rPr>
              <a:t>Different than class action where many plaintiffs join together to file one case</a:t>
            </a:r>
          </a:p>
          <a:p>
            <a:r>
              <a:rPr lang="en-US" dirty="0">
                <a:latin typeface="Georgia" panose="02040502050405020303" pitchFamily="18" charset="0"/>
              </a:rPr>
              <a:t>Plaintiffs are primarily soybean farmers who did not purchase dicamba-based products, but experienced dicamba damage</a:t>
            </a:r>
          </a:p>
          <a:p>
            <a:r>
              <a:rPr lang="en-US" dirty="0">
                <a:latin typeface="Georgia" panose="02040502050405020303" pitchFamily="18" charset="0"/>
              </a:rPr>
              <a:t>Claims come from the 2017 growing season after EPA approved dicamba pesticides for in-crop use</a:t>
            </a:r>
          </a:p>
        </p:txBody>
      </p:sp>
    </p:spTree>
    <p:extLst>
      <p:ext uri="{BB962C8B-B14F-4D97-AF65-F5344CB8AC3E}">
        <p14:creationId xmlns:p14="http://schemas.microsoft.com/office/powerpoint/2010/main" val="2833350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E6BB-21C0-4F08-BCA6-B6607540C7EE}"/>
              </a:ext>
            </a:extLst>
          </p:cNvPr>
          <p:cNvSpPr>
            <a:spLocks noGrp="1"/>
          </p:cNvSpPr>
          <p:nvPr>
            <p:ph type="title"/>
          </p:nvPr>
        </p:nvSpPr>
        <p:spPr/>
        <p:txBody>
          <a:bodyPr/>
          <a:lstStyle/>
          <a:p>
            <a:r>
              <a:rPr lang="en-US" i="1" dirty="0">
                <a:latin typeface="Georgia" panose="02040502050405020303" pitchFamily="18" charset="0"/>
              </a:rPr>
              <a:t>In re: Dicamba</a:t>
            </a:r>
            <a:endParaRPr lang="en-US" dirty="0"/>
          </a:p>
        </p:txBody>
      </p:sp>
      <p:sp>
        <p:nvSpPr>
          <p:cNvPr id="3" name="Content Placeholder 2">
            <a:extLst>
              <a:ext uri="{FF2B5EF4-FFF2-40B4-BE49-F238E27FC236}">
                <a16:creationId xmlns:a16="http://schemas.microsoft.com/office/drawing/2014/main" id="{5851B83B-D20D-4585-872E-B77FFCD201ED}"/>
              </a:ext>
            </a:extLst>
          </p:cNvPr>
          <p:cNvSpPr>
            <a:spLocks noGrp="1"/>
          </p:cNvSpPr>
          <p:nvPr>
            <p:ph idx="1"/>
          </p:nvPr>
        </p:nvSpPr>
        <p:spPr/>
        <p:txBody>
          <a:bodyPr>
            <a:normAutofit lnSpcReduction="10000"/>
          </a:bodyPr>
          <a:lstStyle/>
          <a:p>
            <a:r>
              <a:rPr lang="en-US" dirty="0">
                <a:latin typeface="Georgia" panose="02040502050405020303" pitchFamily="18" charset="0"/>
              </a:rPr>
              <a:t>Plaintiffs divided into two groups under separate complaints:</a:t>
            </a:r>
          </a:p>
          <a:p>
            <a:r>
              <a:rPr lang="en-US" b="1" dirty="0">
                <a:latin typeface="Georgia" panose="02040502050405020303" pitchFamily="18" charset="0"/>
              </a:rPr>
              <a:t>Crop Damage Class Action Master Complaint</a:t>
            </a:r>
          </a:p>
          <a:p>
            <a:pPr lvl="1"/>
            <a:r>
              <a:rPr lang="en-US" dirty="0">
                <a:latin typeface="Georgia" panose="02040502050405020303" pitchFamily="18" charset="0"/>
              </a:rPr>
              <a:t>Filed by plaintiffs who had experienced dicamba damage but did not purchase or use dicamba-resistant seeds or dicamba herbicides</a:t>
            </a:r>
          </a:p>
          <a:p>
            <a:pPr lvl="1"/>
            <a:r>
              <a:rPr lang="en-US" dirty="0">
                <a:latin typeface="Georgia" panose="02040502050405020303" pitchFamily="18" charset="0"/>
              </a:rPr>
              <a:t>Brought against Monsanto and BASF</a:t>
            </a:r>
          </a:p>
          <a:p>
            <a:pPr lvl="1"/>
            <a:r>
              <a:rPr lang="en-US" dirty="0">
                <a:latin typeface="Georgia" panose="02040502050405020303" pitchFamily="18" charset="0"/>
              </a:rPr>
              <a:t>Alleged harm is crop damage</a:t>
            </a:r>
          </a:p>
          <a:p>
            <a:r>
              <a:rPr lang="en-US" b="1" dirty="0">
                <a:latin typeface="Georgia" panose="02040502050405020303" pitchFamily="18" charset="0"/>
              </a:rPr>
              <a:t>Master Antitrust Action Complaint</a:t>
            </a:r>
          </a:p>
          <a:p>
            <a:pPr lvl="1"/>
            <a:r>
              <a:rPr lang="en-US" dirty="0">
                <a:latin typeface="Georgia" panose="02040502050405020303" pitchFamily="18" charset="0"/>
              </a:rPr>
              <a:t>Filed by plaintiffs who were direct purchasers of Monsanto’s dicamba-resistant soybean seeds</a:t>
            </a:r>
          </a:p>
          <a:p>
            <a:pPr lvl="1"/>
            <a:r>
              <a:rPr lang="en-US" dirty="0">
                <a:latin typeface="Georgia" panose="02040502050405020303" pitchFamily="18" charset="0"/>
              </a:rPr>
              <a:t>Brought only against Monsanto</a:t>
            </a:r>
          </a:p>
          <a:p>
            <a:pPr lvl="1"/>
            <a:r>
              <a:rPr lang="en-US" dirty="0">
                <a:latin typeface="Georgia" panose="02040502050405020303" pitchFamily="18" charset="0"/>
              </a:rPr>
              <a:t>Alleged harm is monopoly of dicamba-tolerant market</a:t>
            </a:r>
          </a:p>
        </p:txBody>
      </p:sp>
    </p:spTree>
    <p:extLst>
      <p:ext uri="{BB962C8B-B14F-4D97-AF65-F5344CB8AC3E}">
        <p14:creationId xmlns:p14="http://schemas.microsoft.com/office/powerpoint/2010/main" val="150791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26A7-C08F-4519-919D-033EBADADB31}"/>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(Master Antitrust Action Complaint)</a:t>
            </a:r>
            <a:endParaRPr lang="en-US" dirty="0"/>
          </a:p>
        </p:txBody>
      </p:sp>
      <p:sp>
        <p:nvSpPr>
          <p:cNvPr id="3" name="Content Placeholder 2">
            <a:extLst>
              <a:ext uri="{FF2B5EF4-FFF2-40B4-BE49-F238E27FC236}">
                <a16:creationId xmlns:a16="http://schemas.microsoft.com/office/drawing/2014/main" id="{7D1DB428-AB8B-491D-96D4-2EE2AD88CD70}"/>
              </a:ext>
            </a:extLst>
          </p:cNvPr>
          <p:cNvSpPr>
            <a:spLocks noGrp="1"/>
          </p:cNvSpPr>
          <p:nvPr>
            <p:ph idx="1"/>
          </p:nvPr>
        </p:nvSpPr>
        <p:spPr/>
        <p:txBody>
          <a:bodyPr>
            <a:normAutofit/>
          </a:bodyPr>
          <a:lstStyle/>
          <a:p>
            <a:r>
              <a:rPr lang="en-US" dirty="0">
                <a:latin typeface="Georgia" panose="02040502050405020303" pitchFamily="18" charset="0"/>
              </a:rPr>
              <a:t>Exclusively consisted of three claims under the Sherman Act:</a:t>
            </a:r>
          </a:p>
          <a:p>
            <a:pPr marL="457200" lvl="1" indent="0">
              <a:buNone/>
            </a:pPr>
            <a:r>
              <a:rPr lang="en-US" dirty="0">
                <a:latin typeface="Georgia" panose="02040502050405020303" pitchFamily="18" charset="0"/>
              </a:rPr>
              <a:t>(1) Monopoly</a:t>
            </a:r>
          </a:p>
          <a:p>
            <a:pPr marL="457200" lvl="1" indent="0">
              <a:buNone/>
            </a:pPr>
            <a:r>
              <a:rPr lang="en-US" dirty="0">
                <a:latin typeface="Georgia" panose="02040502050405020303" pitchFamily="18" charset="0"/>
              </a:rPr>
              <a:t>(2) Attempt to monopolize</a:t>
            </a:r>
          </a:p>
          <a:p>
            <a:pPr marL="457200" lvl="1" indent="0">
              <a:buNone/>
            </a:pPr>
            <a:r>
              <a:rPr lang="en-US" dirty="0">
                <a:latin typeface="Georgia" panose="02040502050405020303" pitchFamily="18" charset="0"/>
              </a:rPr>
              <a:t>(3) Combination, contract, or conspiracy to monopolize</a:t>
            </a:r>
            <a:br>
              <a:rPr lang="en-US" dirty="0">
                <a:latin typeface="Georgia" panose="02040502050405020303" pitchFamily="18" charset="0"/>
              </a:rPr>
            </a:br>
            <a:endParaRPr lang="en-US" dirty="0">
              <a:latin typeface="Georgia" panose="02040502050405020303" pitchFamily="18" charset="0"/>
            </a:endParaRPr>
          </a:p>
          <a:p>
            <a:r>
              <a:rPr lang="en-US" dirty="0">
                <a:latin typeface="Georgia" panose="02040502050405020303" pitchFamily="18" charset="0"/>
              </a:rPr>
              <a:t>Court dismissed all claims without prejudice for lack of standing</a:t>
            </a:r>
          </a:p>
          <a:p>
            <a:pPr lvl="1"/>
            <a:r>
              <a:rPr lang="en-US" dirty="0">
                <a:latin typeface="Georgia" panose="02040502050405020303" pitchFamily="18" charset="0"/>
              </a:rPr>
              <a:t>To bring a claim under the Sherman Act, plaintiffs had to show they purchased seeds directly from Monsanto</a:t>
            </a:r>
          </a:p>
          <a:p>
            <a:pPr lvl="1"/>
            <a:r>
              <a:rPr lang="en-US" dirty="0">
                <a:latin typeface="Georgia" panose="02040502050405020303" pitchFamily="18" charset="0"/>
              </a:rPr>
              <a:t>No plaintiff named Monsanto as the seller of their seeds</a:t>
            </a:r>
          </a:p>
          <a:p>
            <a:r>
              <a:rPr lang="en-US" dirty="0">
                <a:latin typeface="Georgia" panose="02040502050405020303" pitchFamily="18" charset="0"/>
              </a:rPr>
              <a:t>“Dismissed without prejudice” so plaintiffs could refile</a:t>
            </a:r>
          </a:p>
        </p:txBody>
      </p:sp>
    </p:spTree>
    <p:extLst>
      <p:ext uri="{BB962C8B-B14F-4D97-AF65-F5344CB8AC3E}">
        <p14:creationId xmlns:p14="http://schemas.microsoft.com/office/powerpoint/2010/main" val="3079144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E1FA-6111-45AF-9BF3-933459FAA8EA}"/>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(Crop Damage Master Complaint)</a:t>
            </a:r>
            <a:endParaRPr lang="en-US" dirty="0"/>
          </a:p>
        </p:txBody>
      </p:sp>
      <p:sp>
        <p:nvSpPr>
          <p:cNvPr id="3" name="Content Placeholder 2">
            <a:extLst>
              <a:ext uri="{FF2B5EF4-FFF2-40B4-BE49-F238E27FC236}">
                <a16:creationId xmlns:a16="http://schemas.microsoft.com/office/drawing/2014/main" id="{9DF38D01-4E4D-4BE5-96E0-75181F9CAC5B}"/>
              </a:ext>
            </a:extLst>
          </p:cNvPr>
          <p:cNvSpPr>
            <a:spLocks noGrp="1"/>
          </p:cNvSpPr>
          <p:nvPr>
            <p:ph idx="1"/>
          </p:nvPr>
        </p:nvSpPr>
        <p:spPr/>
        <p:txBody>
          <a:bodyPr/>
          <a:lstStyle/>
          <a:p>
            <a:r>
              <a:rPr lang="en-US" dirty="0">
                <a:latin typeface="Georgia" panose="02040502050405020303" pitchFamily="18" charset="0"/>
              </a:rPr>
              <a:t>Raises many of the same claims as </a:t>
            </a:r>
            <a:r>
              <a:rPr lang="en-US" i="1" dirty="0">
                <a:latin typeface="Georgia" panose="02040502050405020303" pitchFamily="18" charset="0"/>
              </a:rPr>
              <a:t>Bader Farms</a:t>
            </a:r>
          </a:p>
          <a:p>
            <a:r>
              <a:rPr lang="en-US" dirty="0">
                <a:latin typeface="Georgia" panose="02040502050405020303" pitchFamily="18" charset="0"/>
              </a:rPr>
              <a:t>Trial scheduled to start in August, 2020</a:t>
            </a:r>
          </a:p>
          <a:p>
            <a:r>
              <a:rPr lang="en-US" dirty="0">
                <a:latin typeface="Georgia" panose="02040502050405020303" pitchFamily="18" charset="0"/>
              </a:rPr>
              <a:t>Court opinion issued in February, 2019 indicates what claims may go to trial and which claims will not</a:t>
            </a:r>
          </a:p>
          <a:p>
            <a:endParaRPr lang="en-US" dirty="0"/>
          </a:p>
        </p:txBody>
      </p:sp>
    </p:spTree>
    <p:extLst>
      <p:ext uri="{BB962C8B-B14F-4D97-AF65-F5344CB8AC3E}">
        <p14:creationId xmlns:p14="http://schemas.microsoft.com/office/powerpoint/2010/main" val="265302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7FAF-6AA8-4591-BF52-7D305886535E}"/>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(Crop Damage Master Complaint)</a:t>
            </a:r>
            <a:endParaRPr lang="en-US" dirty="0"/>
          </a:p>
        </p:txBody>
      </p:sp>
      <p:sp>
        <p:nvSpPr>
          <p:cNvPr id="3" name="Content Placeholder 2">
            <a:extLst>
              <a:ext uri="{FF2B5EF4-FFF2-40B4-BE49-F238E27FC236}">
                <a16:creationId xmlns:a16="http://schemas.microsoft.com/office/drawing/2014/main" id="{33FF92E0-02AE-4276-BBCA-820B443AD063}"/>
              </a:ext>
            </a:extLst>
          </p:cNvPr>
          <p:cNvSpPr>
            <a:spLocks noGrp="1"/>
          </p:cNvSpPr>
          <p:nvPr>
            <p:ph idx="1"/>
          </p:nvPr>
        </p:nvSpPr>
        <p:spPr/>
        <p:txBody>
          <a:bodyPr/>
          <a:lstStyle/>
          <a:p>
            <a:r>
              <a:rPr lang="en-US" dirty="0">
                <a:latin typeface="Georgia" panose="02040502050405020303" pitchFamily="18" charset="0"/>
              </a:rPr>
              <a:t>Claims that may go to trial:</a:t>
            </a:r>
          </a:p>
          <a:p>
            <a:r>
              <a:rPr lang="en-US" u="sng" dirty="0">
                <a:latin typeface="Georgia" panose="02040502050405020303" pitchFamily="18" charset="0"/>
              </a:rPr>
              <a:t>Violations of the Lanham Act</a:t>
            </a:r>
          </a:p>
          <a:p>
            <a:pPr lvl="1"/>
            <a:r>
              <a:rPr lang="en-US" dirty="0">
                <a:latin typeface="Georgia" panose="02040502050405020303" pitchFamily="18" charset="0"/>
              </a:rPr>
              <a:t>Lanham Act is the federal statute governing trademarks and unfair competition</a:t>
            </a:r>
          </a:p>
          <a:p>
            <a:pPr lvl="1"/>
            <a:r>
              <a:rPr lang="en-US" dirty="0">
                <a:latin typeface="Georgia" panose="02040502050405020303" pitchFamily="18" charset="0"/>
              </a:rPr>
              <a:t>Prevents manufacturers from confusing consumers about their products</a:t>
            </a:r>
          </a:p>
          <a:p>
            <a:pPr lvl="1"/>
            <a:r>
              <a:rPr lang="en-US" dirty="0">
                <a:latin typeface="Georgia" panose="02040502050405020303" pitchFamily="18" charset="0"/>
              </a:rPr>
              <a:t>Plaintiffs allege Monsanto misled consumers into thinking that there was no risk of dicamba drift while marketing its products </a:t>
            </a:r>
          </a:p>
        </p:txBody>
      </p:sp>
    </p:spTree>
    <p:extLst>
      <p:ext uri="{BB962C8B-B14F-4D97-AF65-F5344CB8AC3E}">
        <p14:creationId xmlns:p14="http://schemas.microsoft.com/office/powerpoint/2010/main" val="339132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117D-E9AA-47E0-975A-FD37936B94CF}"/>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(Crop Damage Master Complaint)</a:t>
            </a:r>
            <a:endParaRPr lang="en-US" dirty="0"/>
          </a:p>
        </p:txBody>
      </p:sp>
      <p:sp>
        <p:nvSpPr>
          <p:cNvPr id="3" name="Content Placeholder 2">
            <a:extLst>
              <a:ext uri="{FF2B5EF4-FFF2-40B4-BE49-F238E27FC236}">
                <a16:creationId xmlns:a16="http://schemas.microsoft.com/office/drawing/2014/main" id="{1E8C9141-F613-47CF-8CD3-B214078D10F7}"/>
              </a:ext>
            </a:extLst>
          </p:cNvPr>
          <p:cNvSpPr>
            <a:spLocks noGrp="1"/>
          </p:cNvSpPr>
          <p:nvPr>
            <p:ph idx="1"/>
          </p:nvPr>
        </p:nvSpPr>
        <p:spPr/>
        <p:txBody>
          <a:bodyPr/>
          <a:lstStyle/>
          <a:p>
            <a:r>
              <a:rPr lang="en-US" dirty="0">
                <a:latin typeface="Georgia" panose="02040502050405020303" pitchFamily="18" charset="0"/>
              </a:rPr>
              <a:t>Claims that may go to trial:</a:t>
            </a:r>
          </a:p>
          <a:p>
            <a:r>
              <a:rPr lang="en-US" u="sng" dirty="0">
                <a:latin typeface="Georgia" panose="02040502050405020303" pitchFamily="18" charset="0"/>
              </a:rPr>
              <a:t>Civil conspiracy</a:t>
            </a:r>
          </a:p>
          <a:p>
            <a:pPr lvl="1"/>
            <a:r>
              <a:rPr lang="en-US" dirty="0">
                <a:latin typeface="Georgia" panose="02040502050405020303" pitchFamily="18" charset="0"/>
              </a:rPr>
              <a:t>Plaintiffs allege that Monsanto and BASF worked together to carry out a scheme to unlawfully sell dicamba-based products</a:t>
            </a:r>
          </a:p>
          <a:p>
            <a:pPr lvl="1"/>
            <a:r>
              <a:rPr lang="en-US" dirty="0">
                <a:latin typeface="Georgia" panose="02040502050405020303" pitchFamily="18" charset="0"/>
              </a:rPr>
              <a:t>Court allowing claim to go forward, but says plaintiffs must clarify</a:t>
            </a:r>
          </a:p>
          <a:p>
            <a:pPr lvl="1"/>
            <a:r>
              <a:rPr lang="en-US" dirty="0">
                <a:latin typeface="Georgia" panose="02040502050405020303" pitchFamily="18" charset="0"/>
              </a:rPr>
              <a:t>Conspiracy by “concerted action” or by “aiding and abetting”</a:t>
            </a:r>
          </a:p>
          <a:p>
            <a:pPr lvl="1"/>
            <a:r>
              <a:rPr lang="en-US" dirty="0">
                <a:latin typeface="Georgia" panose="02040502050405020303" pitchFamily="18" charset="0"/>
              </a:rPr>
              <a:t>In </a:t>
            </a:r>
            <a:r>
              <a:rPr lang="en-US" i="1" dirty="0">
                <a:latin typeface="Georgia" panose="02040502050405020303" pitchFamily="18" charset="0"/>
              </a:rPr>
              <a:t>Bader Farms</a:t>
            </a:r>
            <a:r>
              <a:rPr lang="en-US" dirty="0">
                <a:latin typeface="Georgia" panose="02040502050405020303" pitchFamily="18" charset="0"/>
              </a:rPr>
              <a:t>, court dismissed “aiding and abetting” while jury was convinced by “concerted action”</a:t>
            </a:r>
            <a:r>
              <a:rPr lang="en-US" i="1" dirty="0">
                <a:latin typeface="Georgia" panose="02040502050405020303" pitchFamily="18" charset="0"/>
              </a:rPr>
              <a:t> </a:t>
            </a:r>
          </a:p>
        </p:txBody>
      </p:sp>
    </p:spTree>
    <p:extLst>
      <p:ext uri="{BB962C8B-B14F-4D97-AF65-F5344CB8AC3E}">
        <p14:creationId xmlns:p14="http://schemas.microsoft.com/office/powerpoint/2010/main" val="9338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261D-2327-419F-B805-8FBFD134E1EE}"/>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(Crop Damage Master Complaint)</a:t>
            </a:r>
            <a:endParaRPr lang="en-US" dirty="0"/>
          </a:p>
        </p:txBody>
      </p:sp>
      <p:sp>
        <p:nvSpPr>
          <p:cNvPr id="3" name="Content Placeholder 2">
            <a:extLst>
              <a:ext uri="{FF2B5EF4-FFF2-40B4-BE49-F238E27FC236}">
                <a16:creationId xmlns:a16="http://schemas.microsoft.com/office/drawing/2014/main" id="{1D13666B-8532-4CF4-BE65-31A06EAC831A}"/>
              </a:ext>
            </a:extLst>
          </p:cNvPr>
          <p:cNvSpPr>
            <a:spLocks noGrp="1"/>
          </p:cNvSpPr>
          <p:nvPr>
            <p:ph idx="1"/>
          </p:nvPr>
        </p:nvSpPr>
        <p:spPr/>
        <p:txBody>
          <a:bodyPr/>
          <a:lstStyle/>
          <a:p>
            <a:r>
              <a:rPr lang="en-US" dirty="0">
                <a:latin typeface="Georgia" panose="02040502050405020303" pitchFamily="18" charset="0"/>
              </a:rPr>
              <a:t>Claims that may go to trial:</a:t>
            </a:r>
          </a:p>
          <a:p>
            <a:r>
              <a:rPr lang="en-US" u="sng" dirty="0">
                <a:latin typeface="Georgia" panose="02040502050405020303" pitchFamily="18" charset="0"/>
              </a:rPr>
              <a:t>Failure to warn</a:t>
            </a:r>
          </a:p>
          <a:p>
            <a:pPr lvl="1"/>
            <a:r>
              <a:rPr lang="en-US" dirty="0">
                <a:latin typeface="Georgia" panose="02040502050405020303" pitchFamily="18" charset="0"/>
              </a:rPr>
              <a:t>Plaintiffs allege dicamba-based products do not come with adequate warning to alert consumers to risk</a:t>
            </a:r>
          </a:p>
          <a:p>
            <a:pPr lvl="1"/>
            <a:r>
              <a:rPr lang="en-US" dirty="0">
                <a:latin typeface="Georgia" panose="02040502050405020303" pitchFamily="18" charset="0"/>
              </a:rPr>
              <a:t>Also that Monsanto failed to warn of risks in communications other than the label</a:t>
            </a:r>
          </a:p>
          <a:p>
            <a:pPr lvl="2"/>
            <a:r>
              <a:rPr lang="en-US" dirty="0">
                <a:latin typeface="Georgia" panose="02040502050405020303" pitchFamily="18" charset="0"/>
              </a:rPr>
              <a:t>Ex: websites, social media, face-to-face communications, etc.</a:t>
            </a:r>
          </a:p>
          <a:p>
            <a:pPr lvl="1"/>
            <a:r>
              <a:rPr lang="en-US" dirty="0">
                <a:latin typeface="Georgia" panose="02040502050405020303" pitchFamily="18" charset="0"/>
              </a:rPr>
              <a:t>Court allowing claim to go forward so long as it does not exceed FIFRA</a:t>
            </a:r>
          </a:p>
          <a:p>
            <a:pPr lvl="1"/>
            <a:r>
              <a:rPr lang="en-US" dirty="0">
                <a:latin typeface="Georgia" panose="02040502050405020303" pitchFamily="18" charset="0"/>
              </a:rPr>
              <a:t>FIFRA preempts state law that requires labeling provisions different or in addition to those required by FIFRA</a:t>
            </a:r>
          </a:p>
        </p:txBody>
      </p:sp>
    </p:spTree>
    <p:extLst>
      <p:ext uri="{BB962C8B-B14F-4D97-AF65-F5344CB8AC3E}">
        <p14:creationId xmlns:p14="http://schemas.microsoft.com/office/powerpoint/2010/main" val="255603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11" y="99923"/>
            <a:ext cx="10515600" cy="1325563"/>
          </a:xfrm>
        </p:spPr>
        <p:txBody>
          <a:bodyPr/>
          <a:lstStyle/>
          <a:p>
            <a:r>
              <a:rPr lang="en-US" dirty="0">
                <a:latin typeface="Times New Roman" panose="02020603050405020304" pitchFamily="18" charset="0"/>
                <a:cs typeface="Times New Roman" panose="02020603050405020304" pitchFamily="18" charset="0"/>
              </a:rPr>
              <a:t>About the Center </a:t>
            </a:r>
          </a:p>
        </p:txBody>
      </p:sp>
      <p:sp>
        <p:nvSpPr>
          <p:cNvPr id="26" name="Content Placeholder 2"/>
          <p:cNvSpPr>
            <a:spLocks noGrp="1"/>
          </p:cNvSpPr>
          <p:nvPr>
            <p:ph idx="1"/>
          </p:nvPr>
        </p:nvSpPr>
        <p:spPr>
          <a:xfrm>
            <a:off x="510822" y="1714058"/>
            <a:ext cx="10515600" cy="4351338"/>
          </a:xfrm>
        </p:spPr>
        <p:txBody>
          <a:bodyPr/>
          <a:lstStyle/>
          <a:p>
            <a:r>
              <a:rPr lang="en-US" dirty="0">
                <a:latin typeface="Times New Roman" panose="02020603050405020304" pitchFamily="18" charset="0"/>
                <a:cs typeface="Times New Roman" panose="02020603050405020304" pitchFamily="18" charset="0"/>
              </a:rPr>
              <a:t>The National Agricultural Law Center is the nation’s leading source for agricultural and food law research and information. </a:t>
            </a:r>
          </a:p>
          <a:p>
            <a:pPr lvl="1"/>
            <a:r>
              <a:rPr lang="en-US" dirty="0">
                <a:latin typeface="Times New Roman" panose="02020603050405020304" pitchFamily="18" charset="0"/>
                <a:cs typeface="Times New Roman" panose="02020603050405020304" pitchFamily="18" charset="0"/>
              </a:rPr>
              <a:t>Created in 1987, the NALC is a unit of the University of Arkansas System Division of Agriculture </a:t>
            </a:r>
          </a:p>
          <a:p>
            <a:pPr lvl="1"/>
            <a:r>
              <a:rPr lang="en-US" dirty="0">
                <a:latin typeface="Times New Roman" panose="02020603050405020304" pitchFamily="18" charset="0"/>
                <a:cs typeface="Times New Roman" panose="02020603050405020304" pitchFamily="18" charset="0"/>
              </a:rPr>
              <a:t>The Center also works in close partnership with the USDA Agricultural Research Service, National Agricultural Library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provide objective, non-partisan research and information regarding laws and regulations affecting agriculture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42519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5FFD-E82C-4C03-86A9-0A37A2941D06}"/>
              </a:ext>
            </a:extLst>
          </p:cNvPr>
          <p:cNvSpPr>
            <a:spLocks noGrp="1"/>
          </p:cNvSpPr>
          <p:nvPr>
            <p:ph type="title"/>
          </p:nvPr>
        </p:nvSpPr>
        <p:spPr/>
        <p:txBody>
          <a:bodyPr/>
          <a:lstStyle/>
          <a:p>
            <a:r>
              <a:rPr lang="en-US" i="1" dirty="0">
                <a:latin typeface="Georgia" panose="02040502050405020303" pitchFamily="18" charset="0"/>
              </a:rPr>
              <a:t>In re: Dicamba </a:t>
            </a:r>
            <a:r>
              <a:rPr lang="en-US" dirty="0">
                <a:latin typeface="Georgia" panose="02040502050405020303" pitchFamily="18" charset="0"/>
              </a:rPr>
              <a:t>(Crop Damage Master Complaint)</a:t>
            </a:r>
            <a:endParaRPr lang="en-US" dirty="0"/>
          </a:p>
        </p:txBody>
      </p:sp>
      <p:sp>
        <p:nvSpPr>
          <p:cNvPr id="3" name="Content Placeholder 2">
            <a:extLst>
              <a:ext uri="{FF2B5EF4-FFF2-40B4-BE49-F238E27FC236}">
                <a16:creationId xmlns:a16="http://schemas.microsoft.com/office/drawing/2014/main" id="{D36BD7C5-AFD0-434F-A57B-A30EF272446A}"/>
              </a:ext>
            </a:extLst>
          </p:cNvPr>
          <p:cNvSpPr>
            <a:spLocks noGrp="1"/>
          </p:cNvSpPr>
          <p:nvPr>
            <p:ph idx="1"/>
          </p:nvPr>
        </p:nvSpPr>
        <p:spPr/>
        <p:txBody>
          <a:bodyPr>
            <a:normAutofit lnSpcReduction="10000"/>
          </a:bodyPr>
          <a:lstStyle/>
          <a:p>
            <a:r>
              <a:rPr lang="en-US" dirty="0">
                <a:latin typeface="Georgia" panose="02040502050405020303" pitchFamily="18" charset="0"/>
              </a:rPr>
              <a:t>Claims that will not go to trial</a:t>
            </a:r>
          </a:p>
          <a:p>
            <a:r>
              <a:rPr lang="en-US" u="sng" dirty="0">
                <a:latin typeface="Georgia" panose="02040502050405020303" pitchFamily="18" charset="0"/>
              </a:rPr>
              <a:t>Trespass</a:t>
            </a:r>
          </a:p>
          <a:p>
            <a:pPr lvl="1"/>
            <a:r>
              <a:rPr lang="en-US" u="sng" dirty="0">
                <a:latin typeface="Georgia" panose="02040502050405020303" pitchFamily="18" charset="0"/>
              </a:rPr>
              <a:t>Argument</a:t>
            </a:r>
            <a:r>
              <a:rPr lang="en-US" dirty="0">
                <a:latin typeface="Georgia" panose="02040502050405020303" pitchFamily="18" charset="0"/>
              </a:rPr>
              <a:t>: Monsanto &amp; BASF knew or should have known dicamba-based herbicides would invade the property of others</a:t>
            </a:r>
          </a:p>
          <a:p>
            <a:pPr lvl="1"/>
            <a:r>
              <a:rPr lang="en-US" u="sng" dirty="0">
                <a:latin typeface="Georgia" panose="02040502050405020303" pitchFamily="18" charset="0"/>
              </a:rPr>
              <a:t>Dismissed</a:t>
            </a:r>
            <a:r>
              <a:rPr lang="en-US" dirty="0">
                <a:latin typeface="Georgia" panose="02040502050405020303" pitchFamily="18" charset="0"/>
              </a:rPr>
              <a:t>: Neither company was in control of the herbicides at the time the trespass took place</a:t>
            </a:r>
          </a:p>
          <a:p>
            <a:r>
              <a:rPr lang="en-US" u="sng" dirty="0">
                <a:latin typeface="Georgia" panose="02040502050405020303" pitchFamily="18" charset="0"/>
              </a:rPr>
              <a:t>Nuisance</a:t>
            </a:r>
            <a:endParaRPr lang="en-US" dirty="0">
              <a:latin typeface="Georgia" panose="02040502050405020303" pitchFamily="18" charset="0"/>
            </a:endParaRPr>
          </a:p>
          <a:p>
            <a:pPr lvl="1"/>
            <a:r>
              <a:rPr lang="en-US" u="sng" dirty="0">
                <a:latin typeface="Georgia" panose="02040502050405020303" pitchFamily="18" charset="0"/>
              </a:rPr>
              <a:t>Argument</a:t>
            </a:r>
            <a:r>
              <a:rPr lang="en-US" dirty="0">
                <a:latin typeface="Georgia" panose="02040502050405020303" pitchFamily="18" charset="0"/>
              </a:rPr>
              <a:t>: Knew or should have known that harm from dicamba drift would prevent plaintiffs from using or enjoying their property</a:t>
            </a:r>
          </a:p>
          <a:p>
            <a:pPr lvl="1"/>
            <a:r>
              <a:rPr lang="en-US" u="sng" dirty="0">
                <a:latin typeface="Georgia" panose="02040502050405020303" pitchFamily="18" charset="0"/>
              </a:rPr>
              <a:t>Dismissed</a:t>
            </a:r>
            <a:r>
              <a:rPr lang="en-US" dirty="0">
                <a:latin typeface="Georgia" panose="02040502050405020303" pitchFamily="18" charset="0"/>
              </a:rPr>
              <a:t>: Neither company was in control of the herbicides when the harm occurred</a:t>
            </a:r>
          </a:p>
          <a:p>
            <a:endParaRPr lang="en-US" dirty="0"/>
          </a:p>
        </p:txBody>
      </p:sp>
    </p:spTree>
    <p:extLst>
      <p:ext uri="{BB962C8B-B14F-4D97-AF65-F5344CB8AC3E}">
        <p14:creationId xmlns:p14="http://schemas.microsoft.com/office/powerpoint/2010/main" val="1355258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6E6C-D193-4976-8A23-7154F5B9E6E7}"/>
              </a:ext>
            </a:extLst>
          </p:cNvPr>
          <p:cNvSpPr>
            <a:spLocks noGrp="1"/>
          </p:cNvSpPr>
          <p:nvPr>
            <p:ph type="title"/>
          </p:nvPr>
        </p:nvSpPr>
        <p:spPr/>
        <p:txBody>
          <a:bodyPr/>
          <a:lstStyle/>
          <a:p>
            <a:r>
              <a:rPr lang="en-US" dirty="0">
                <a:latin typeface="Georgia" panose="02040502050405020303" pitchFamily="18" charset="0"/>
              </a:rPr>
              <a:t>Current Dicamba Litigations</a:t>
            </a:r>
            <a:endParaRPr lang="en-US" dirty="0"/>
          </a:p>
        </p:txBody>
      </p:sp>
      <p:graphicFrame>
        <p:nvGraphicFramePr>
          <p:cNvPr id="4" name="Content Placeholder 3">
            <a:extLst>
              <a:ext uri="{FF2B5EF4-FFF2-40B4-BE49-F238E27FC236}">
                <a16:creationId xmlns:a16="http://schemas.microsoft.com/office/drawing/2014/main" id="{C47F2124-3202-49E4-AEB8-C3AAB4EB1CD3}"/>
              </a:ext>
            </a:extLst>
          </p:cNvPr>
          <p:cNvGraphicFramePr>
            <a:graphicFrameLocks noGrp="1"/>
          </p:cNvGraphicFramePr>
          <p:nvPr>
            <p:ph idx="1"/>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heckmark">
            <a:extLst>
              <a:ext uri="{FF2B5EF4-FFF2-40B4-BE49-F238E27FC236}">
                <a16:creationId xmlns:a16="http://schemas.microsoft.com/office/drawing/2014/main" id="{326AAC11-D379-4EF1-9D30-28AA31D44F7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3762" y="3932195"/>
            <a:ext cx="914400" cy="914400"/>
          </a:xfrm>
          <a:prstGeom prst="rect">
            <a:avLst/>
          </a:prstGeom>
        </p:spPr>
      </p:pic>
    </p:spTree>
    <p:extLst>
      <p:ext uri="{BB962C8B-B14F-4D97-AF65-F5344CB8AC3E}">
        <p14:creationId xmlns:p14="http://schemas.microsoft.com/office/powerpoint/2010/main" val="860567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1AB6-F660-4BAB-AFFE-FBD9E2E09B3C}"/>
              </a:ext>
            </a:extLst>
          </p:cNvPr>
          <p:cNvSpPr>
            <a:spLocks noGrp="1"/>
          </p:cNvSpPr>
          <p:nvPr>
            <p:ph type="title"/>
          </p:nvPr>
        </p:nvSpPr>
        <p:spPr/>
        <p:txBody>
          <a:bodyPr/>
          <a:lstStyle/>
          <a:p>
            <a:r>
              <a:rPr lang="en-US" i="1" dirty="0">
                <a:latin typeface="Georgia" panose="02040502050405020303" pitchFamily="18" charset="0"/>
              </a:rPr>
              <a:t>Nat’l Family Farm Coal.</a:t>
            </a:r>
            <a:endParaRPr lang="en-US" dirty="0"/>
          </a:p>
        </p:txBody>
      </p:sp>
      <p:sp>
        <p:nvSpPr>
          <p:cNvPr id="3" name="Content Placeholder 2">
            <a:extLst>
              <a:ext uri="{FF2B5EF4-FFF2-40B4-BE49-F238E27FC236}">
                <a16:creationId xmlns:a16="http://schemas.microsoft.com/office/drawing/2014/main" id="{41BADFA4-7734-4FDF-8DC6-C0D7DC6F7BC9}"/>
              </a:ext>
            </a:extLst>
          </p:cNvPr>
          <p:cNvSpPr>
            <a:spLocks noGrp="1"/>
          </p:cNvSpPr>
          <p:nvPr>
            <p:ph idx="1"/>
          </p:nvPr>
        </p:nvSpPr>
        <p:spPr/>
        <p:txBody>
          <a:bodyPr>
            <a:normAutofit fontScale="92500" lnSpcReduction="20000"/>
          </a:bodyPr>
          <a:lstStyle/>
          <a:p>
            <a:r>
              <a:rPr lang="en-US" b="1" i="1" dirty="0">
                <a:latin typeface="Georgia" panose="02040502050405020303" pitchFamily="18" charset="0"/>
              </a:rPr>
              <a:t>Nat’l Family Farm Coal. v. U.S. </a:t>
            </a:r>
            <a:r>
              <a:rPr lang="en-US" b="1" i="1" dirty="0" err="1">
                <a:latin typeface="Georgia" panose="02040502050405020303" pitchFamily="18" charset="0"/>
              </a:rPr>
              <a:t>Envtl</a:t>
            </a:r>
            <a:r>
              <a:rPr lang="en-US" b="1" i="1" dirty="0">
                <a:latin typeface="Georgia" panose="02040502050405020303" pitchFamily="18" charset="0"/>
              </a:rPr>
              <a:t>. Prot. Agency</a:t>
            </a:r>
            <a:r>
              <a:rPr lang="en-US" b="1" dirty="0">
                <a:latin typeface="Georgia" panose="02040502050405020303" pitchFamily="18" charset="0"/>
              </a:rPr>
              <a:t>, No. 19-70115 (9th Cir. 2019)</a:t>
            </a:r>
            <a:endParaRPr lang="en-US" dirty="0">
              <a:latin typeface="Georgia" panose="02040502050405020303" pitchFamily="18" charset="0"/>
            </a:endParaRPr>
          </a:p>
          <a:p>
            <a:r>
              <a:rPr lang="en-US" dirty="0">
                <a:latin typeface="Georgia" panose="02040502050405020303" pitchFamily="18" charset="0"/>
              </a:rPr>
              <a:t>Filed in the Ninth Circuit Court of Appeals by environmental organizations</a:t>
            </a:r>
          </a:p>
          <a:p>
            <a:r>
              <a:rPr lang="en-US" dirty="0">
                <a:latin typeface="Georgia" panose="02040502050405020303" pitchFamily="18" charset="0"/>
              </a:rPr>
              <a:t>Lawsuit alleges that EPA’s 2018 re-registration of </a:t>
            </a:r>
            <a:r>
              <a:rPr lang="en-US" dirty="0" err="1">
                <a:latin typeface="Georgia" panose="02040502050405020303" pitchFamily="18" charset="0"/>
              </a:rPr>
              <a:t>XtendiMax</a:t>
            </a:r>
            <a:r>
              <a:rPr lang="en-US" dirty="0">
                <a:latin typeface="Georgia" panose="02040502050405020303" pitchFamily="18" charset="0"/>
              </a:rPr>
              <a:t> violated FIFRA and the ESA</a:t>
            </a:r>
          </a:p>
          <a:p>
            <a:r>
              <a:rPr lang="en-US" dirty="0">
                <a:latin typeface="Georgia" panose="02040502050405020303" pitchFamily="18" charset="0"/>
              </a:rPr>
              <a:t>Case originally filed in 2017 making identical claims about EPA’s 2016 registration of </a:t>
            </a:r>
            <a:r>
              <a:rPr lang="en-US" dirty="0" err="1">
                <a:latin typeface="Georgia" panose="02040502050405020303" pitchFamily="18" charset="0"/>
              </a:rPr>
              <a:t>XtendiMax</a:t>
            </a:r>
            <a:endParaRPr lang="en-US" dirty="0">
              <a:latin typeface="Georgia" panose="02040502050405020303" pitchFamily="18" charset="0"/>
            </a:endParaRPr>
          </a:p>
          <a:p>
            <a:pPr lvl="1"/>
            <a:r>
              <a:rPr lang="en-US" dirty="0">
                <a:latin typeface="Georgia" panose="02040502050405020303" pitchFamily="18" charset="0"/>
              </a:rPr>
              <a:t>Refiled after 2016 registration expired and </a:t>
            </a:r>
            <a:r>
              <a:rPr lang="en-US" dirty="0" err="1">
                <a:latin typeface="Georgia" panose="02040502050405020303" pitchFamily="18" charset="0"/>
              </a:rPr>
              <a:t>XtendiMax</a:t>
            </a:r>
            <a:r>
              <a:rPr lang="en-US" dirty="0">
                <a:latin typeface="Georgia" panose="02040502050405020303" pitchFamily="18" charset="0"/>
              </a:rPr>
              <a:t> was re-registered in 2018</a:t>
            </a:r>
          </a:p>
          <a:p>
            <a:r>
              <a:rPr lang="en-US" dirty="0">
                <a:latin typeface="Georgia" panose="02040502050405020303" pitchFamily="18" charset="0"/>
              </a:rPr>
              <a:t>Oral argument scheduled for April 21, 2020</a:t>
            </a:r>
          </a:p>
          <a:p>
            <a:r>
              <a:rPr lang="en-US" dirty="0">
                <a:latin typeface="Georgia" panose="02040502050405020303" pitchFamily="18" charset="0"/>
              </a:rPr>
              <a:t>Asking court to set aside </a:t>
            </a:r>
            <a:r>
              <a:rPr lang="en-US" dirty="0" err="1">
                <a:latin typeface="Georgia" panose="02040502050405020303" pitchFamily="18" charset="0"/>
              </a:rPr>
              <a:t>XtendiMax</a:t>
            </a:r>
            <a:r>
              <a:rPr lang="en-US" dirty="0">
                <a:latin typeface="Georgia" panose="02040502050405020303" pitchFamily="18" charset="0"/>
              </a:rPr>
              <a:t> approval</a:t>
            </a:r>
          </a:p>
        </p:txBody>
      </p:sp>
    </p:spTree>
    <p:extLst>
      <p:ext uri="{BB962C8B-B14F-4D97-AF65-F5344CB8AC3E}">
        <p14:creationId xmlns:p14="http://schemas.microsoft.com/office/powerpoint/2010/main" val="3061834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19-8E32-4E4D-86FA-1062E6726E2C}"/>
              </a:ext>
            </a:extLst>
          </p:cNvPr>
          <p:cNvSpPr>
            <a:spLocks noGrp="1"/>
          </p:cNvSpPr>
          <p:nvPr>
            <p:ph type="title"/>
          </p:nvPr>
        </p:nvSpPr>
        <p:spPr/>
        <p:txBody>
          <a:bodyPr/>
          <a:lstStyle/>
          <a:p>
            <a:r>
              <a:rPr lang="en-US" i="1" dirty="0">
                <a:latin typeface="Georgia" panose="02040502050405020303" pitchFamily="18" charset="0"/>
              </a:rPr>
              <a:t>Nat’l Family Farm Coal. </a:t>
            </a:r>
            <a:r>
              <a:rPr lang="en-US" dirty="0">
                <a:latin typeface="Georgia" panose="02040502050405020303" pitchFamily="18" charset="0"/>
              </a:rPr>
              <a:t>(FIFRA)</a:t>
            </a:r>
            <a:endParaRPr lang="en-US" dirty="0"/>
          </a:p>
        </p:txBody>
      </p:sp>
      <p:sp>
        <p:nvSpPr>
          <p:cNvPr id="3" name="Content Placeholder 2">
            <a:extLst>
              <a:ext uri="{FF2B5EF4-FFF2-40B4-BE49-F238E27FC236}">
                <a16:creationId xmlns:a16="http://schemas.microsoft.com/office/drawing/2014/main" id="{7179CC0D-C4FD-46F4-85DA-F1A04B369F35}"/>
              </a:ext>
            </a:extLst>
          </p:cNvPr>
          <p:cNvSpPr>
            <a:spLocks noGrp="1"/>
          </p:cNvSpPr>
          <p:nvPr>
            <p:ph idx="1"/>
          </p:nvPr>
        </p:nvSpPr>
        <p:spPr/>
        <p:txBody>
          <a:bodyPr/>
          <a:lstStyle/>
          <a:p>
            <a:r>
              <a:rPr lang="en-US" dirty="0">
                <a:latin typeface="Georgia" panose="02040502050405020303" pitchFamily="18" charset="0"/>
              </a:rPr>
              <a:t>EPA violated FIFRA by re-registering </a:t>
            </a:r>
            <a:r>
              <a:rPr lang="en-US" dirty="0" err="1">
                <a:latin typeface="Georgia" panose="02040502050405020303" pitchFamily="18" charset="0"/>
              </a:rPr>
              <a:t>XtendiMax</a:t>
            </a:r>
            <a:r>
              <a:rPr lang="en-US" dirty="0">
                <a:latin typeface="Georgia" panose="02040502050405020303" pitchFamily="18" charset="0"/>
              </a:rPr>
              <a:t> in 2018 without:</a:t>
            </a:r>
          </a:p>
          <a:p>
            <a:pPr lvl="1"/>
            <a:r>
              <a:rPr lang="en-US" dirty="0">
                <a:latin typeface="Georgia" panose="02040502050405020303" pitchFamily="18" charset="0"/>
              </a:rPr>
              <a:t>Making necessary prerequisite findings</a:t>
            </a:r>
          </a:p>
          <a:p>
            <a:pPr lvl="1"/>
            <a:r>
              <a:rPr lang="en-US" dirty="0">
                <a:latin typeface="Georgia" panose="02040502050405020303" pitchFamily="18" charset="0"/>
              </a:rPr>
              <a:t>Meeting the requirements to register </a:t>
            </a:r>
            <a:r>
              <a:rPr lang="en-US" dirty="0" err="1">
                <a:latin typeface="Georgia" panose="02040502050405020303" pitchFamily="18" charset="0"/>
              </a:rPr>
              <a:t>XtendiMax</a:t>
            </a:r>
            <a:r>
              <a:rPr lang="en-US" dirty="0">
                <a:latin typeface="Georgia" panose="02040502050405020303" pitchFamily="18" charset="0"/>
              </a:rPr>
              <a:t> for conditional use</a:t>
            </a:r>
          </a:p>
          <a:p>
            <a:pPr lvl="1"/>
            <a:r>
              <a:rPr lang="en-US" dirty="0">
                <a:latin typeface="Georgia" panose="02040502050405020303" pitchFamily="18" charset="0"/>
              </a:rPr>
              <a:t>Supporting the 2018 registration with substantial evidence</a:t>
            </a:r>
          </a:p>
        </p:txBody>
      </p:sp>
    </p:spTree>
    <p:extLst>
      <p:ext uri="{BB962C8B-B14F-4D97-AF65-F5344CB8AC3E}">
        <p14:creationId xmlns:p14="http://schemas.microsoft.com/office/powerpoint/2010/main" val="230160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F602-E431-4456-BE47-6180AA469C4C}"/>
              </a:ext>
            </a:extLst>
          </p:cNvPr>
          <p:cNvSpPr>
            <a:spLocks noGrp="1"/>
          </p:cNvSpPr>
          <p:nvPr>
            <p:ph type="title"/>
          </p:nvPr>
        </p:nvSpPr>
        <p:spPr/>
        <p:txBody>
          <a:bodyPr/>
          <a:lstStyle/>
          <a:p>
            <a:r>
              <a:rPr lang="en-US" i="1" dirty="0">
                <a:latin typeface="Georgia" panose="02040502050405020303" pitchFamily="18" charset="0"/>
              </a:rPr>
              <a:t>Nat’l Family Farm Coal. </a:t>
            </a:r>
            <a:r>
              <a:rPr lang="en-US" dirty="0">
                <a:latin typeface="Georgia" panose="02040502050405020303" pitchFamily="18" charset="0"/>
              </a:rPr>
              <a:t>(FIFRA)</a:t>
            </a:r>
            <a:endParaRPr lang="en-US" dirty="0"/>
          </a:p>
        </p:txBody>
      </p:sp>
      <p:sp>
        <p:nvSpPr>
          <p:cNvPr id="3" name="Content Placeholder 2">
            <a:extLst>
              <a:ext uri="{FF2B5EF4-FFF2-40B4-BE49-F238E27FC236}">
                <a16:creationId xmlns:a16="http://schemas.microsoft.com/office/drawing/2014/main" id="{90988C4D-E8AE-41D0-B447-3AA0DC92CA7F}"/>
              </a:ext>
            </a:extLst>
          </p:cNvPr>
          <p:cNvSpPr>
            <a:spLocks noGrp="1"/>
          </p:cNvSpPr>
          <p:nvPr>
            <p:ph idx="1"/>
          </p:nvPr>
        </p:nvSpPr>
        <p:spPr/>
        <p:txBody>
          <a:bodyPr/>
          <a:lstStyle/>
          <a:p>
            <a:r>
              <a:rPr lang="en-US" dirty="0">
                <a:latin typeface="Georgia" panose="02040502050405020303" pitchFamily="18" charset="0"/>
              </a:rPr>
              <a:t>FIFRA plaintiff Claim #1: </a:t>
            </a:r>
            <a:r>
              <a:rPr lang="en-US" b="1" dirty="0">
                <a:latin typeface="Georgia" panose="02040502050405020303" pitchFamily="18" charset="0"/>
              </a:rPr>
              <a:t>EPA re-registered </a:t>
            </a:r>
            <a:r>
              <a:rPr lang="en-US" b="1" dirty="0" err="1">
                <a:latin typeface="Georgia" panose="02040502050405020303" pitchFamily="18" charset="0"/>
              </a:rPr>
              <a:t>XtendiMax</a:t>
            </a:r>
            <a:r>
              <a:rPr lang="en-US" b="1" dirty="0">
                <a:latin typeface="Georgia" panose="02040502050405020303" pitchFamily="18" charset="0"/>
              </a:rPr>
              <a:t> in 2018 without making necessary prerequisite findings</a:t>
            </a:r>
          </a:p>
          <a:p>
            <a:pPr lvl="1"/>
            <a:r>
              <a:rPr lang="en-US" dirty="0">
                <a:latin typeface="Georgia" panose="02040502050405020303" pitchFamily="18" charset="0"/>
              </a:rPr>
              <a:t>Rule: </a:t>
            </a:r>
          </a:p>
          <a:p>
            <a:pPr lvl="2"/>
            <a:r>
              <a:rPr lang="en-US" dirty="0">
                <a:latin typeface="Georgia" panose="02040502050405020303" pitchFamily="18" charset="0"/>
              </a:rPr>
              <a:t>EPA had to meet conditions it set in the 2016 registration in order to re-register </a:t>
            </a:r>
            <a:r>
              <a:rPr lang="en-US" dirty="0" err="1">
                <a:latin typeface="Georgia" panose="02040502050405020303" pitchFamily="18" charset="0"/>
              </a:rPr>
              <a:t>XtendiMax</a:t>
            </a:r>
            <a:r>
              <a:rPr lang="en-US" dirty="0">
                <a:latin typeface="Georgia" panose="02040502050405020303" pitchFamily="18" charset="0"/>
              </a:rPr>
              <a:t> in 2018</a:t>
            </a:r>
          </a:p>
          <a:p>
            <a:pPr lvl="1"/>
            <a:r>
              <a:rPr lang="en-US" dirty="0">
                <a:latin typeface="Georgia" panose="02040502050405020303" pitchFamily="18" charset="0"/>
              </a:rPr>
              <a:t>Argument:</a:t>
            </a:r>
          </a:p>
          <a:p>
            <a:pPr lvl="2"/>
            <a:r>
              <a:rPr lang="en-US" dirty="0">
                <a:latin typeface="Georgia" panose="02040502050405020303" pitchFamily="18" charset="0"/>
              </a:rPr>
              <a:t>2016 registration of </a:t>
            </a:r>
            <a:r>
              <a:rPr lang="en-US" dirty="0" err="1">
                <a:latin typeface="Georgia" panose="02040502050405020303" pitchFamily="18" charset="0"/>
              </a:rPr>
              <a:t>XtendiMax</a:t>
            </a:r>
            <a:r>
              <a:rPr lang="en-US" dirty="0">
                <a:latin typeface="Georgia" panose="02040502050405020303" pitchFamily="18" charset="0"/>
              </a:rPr>
              <a:t> set to automatically expire in 2018 unless EPA determined that incidents of </a:t>
            </a:r>
            <a:r>
              <a:rPr lang="en-US" dirty="0" err="1">
                <a:latin typeface="Georgia" panose="02040502050405020303" pitchFamily="18" charset="0"/>
              </a:rPr>
              <a:t>XtendiMax</a:t>
            </a:r>
            <a:r>
              <a:rPr lang="en-US" dirty="0">
                <a:latin typeface="Georgia" panose="02040502050405020303" pitchFamily="18" charset="0"/>
              </a:rPr>
              <a:t> drift were not occurring at “unacceptable frequencies or levels”</a:t>
            </a:r>
          </a:p>
          <a:p>
            <a:pPr lvl="2"/>
            <a:r>
              <a:rPr lang="en-US" dirty="0">
                <a:latin typeface="Georgia" panose="02040502050405020303" pitchFamily="18" charset="0"/>
              </a:rPr>
              <a:t>Plaintiffs allege EPA did not make that finding</a:t>
            </a:r>
          </a:p>
        </p:txBody>
      </p:sp>
    </p:spTree>
    <p:extLst>
      <p:ext uri="{BB962C8B-B14F-4D97-AF65-F5344CB8AC3E}">
        <p14:creationId xmlns:p14="http://schemas.microsoft.com/office/powerpoint/2010/main" val="164493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68F6-7287-4BA5-95CA-35787C905A22}"/>
              </a:ext>
            </a:extLst>
          </p:cNvPr>
          <p:cNvSpPr>
            <a:spLocks noGrp="1"/>
          </p:cNvSpPr>
          <p:nvPr>
            <p:ph type="title"/>
          </p:nvPr>
        </p:nvSpPr>
        <p:spPr/>
        <p:txBody>
          <a:bodyPr/>
          <a:lstStyle/>
          <a:p>
            <a:r>
              <a:rPr lang="en-US" i="1" dirty="0">
                <a:latin typeface="Georgia" panose="02040502050405020303" pitchFamily="18" charset="0"/>
              </a:rPr>
              <a:t>Nat’l Family Farm Coal. </a:t>
            </a:r>
            <a:r>
              <a:rPr lang="en-US" dirty="0">
                <a:latin typeface="Georgia" panose="02040502050405020303" pitchFamily="18" charset="0"/>
              </a:rPr>
              <a:t>(FIFRA)</a:t>
            </a:r>
            <a:endParaRPr lang="en-US" dirty="0"/>
          </a:p>
        </p:txBody>
      </p:sp>
      <p:sp>
        <p:nvSpPr>
          <p:cNvPr id="3" name="Content Placeholder 2">
            <a:extLst>
              <a:ext uri="{FF2B5EF4-FFF2-40B4-BE49-F238E27FC236}">
                <a16:creationId xmlns:a16="http://schemas.microsoft.com/office/drawing/2014/main" id="{61C36C45-032D-4343-8F48-F00EB508B3F7}"/>
              </a:ext>
            </a:extLst>
          </p:cNvPr>
          <p:cNvSpPr>
            <a:spLocks noGrp="1"/>
          </p:cNvSpPr>
          <p:nvPr>
            <p:ph idx="1"/>
          </p:nvPr>
        </p:nvSpPr>
        <p:spPr/>
        <p:txBody>
          <a:bodyPr>
            <a:normAutofit lnSpcReduction="10000"/>
          </a:bodyPr>
          <a:lstStyle/>
          <a:p>
            <a:r>
              <a:rPr lang="en-US" dirty="0">
                <a:latin typeface="Georgia" panose="02040502050405020303" pitchFamily="18" charset="0"/>
              </a:rPr>
              <a:t>FIFRA plaintiff claim #2: </a:t>
            </a:r>
            <a:r>
              <a:rPr lang="en-US" b="1" dirty="0">
                <a:latin typeface="Georgia" panose="02040502050405020303" pitchFamily="18" charset="0"/>
              </a:rPr>
              <a:t>EPA re-registered </a:t>
            </a:r>
            <a:r>
              <a:rPr lang="en-US" b="1" dirty="0" err="1">
                <a:latin typeface="Georgia" panose="02040502050405020303" pitchFamily="18" charset="0"/>
              </a:rPr>
              <a:t>XtendiMax</a:t>
            </a:r>
            <a:r>
              <a:rPr lang="en-US" b="1" dirty="0">
                <a:latin typeface="Georgia" panose="02040502050405020303" pitchFamily="18" charset="0"/>
              </a:rPr>
              <a:t> in 2018 without meeting the requirements for conditional use registration</a:t>
            </a:r>
          </a:p>
          <a:p>
            <a:pPr lvl="1"/>
            <a:r>
              <a:rPr lang="en-US" dirty="0">
                <a:latin typeface="Georgia" panose="02040502050405020303" pitchFamily="18" charset="0"/>
              </a:rPr>
              <a:t>Conditional use registration lets EPA register a new use for an already registered pesticide </a:t>
            </a:r>
          </a:p>
          <a:p>
            <a:pPr lvl="1"/>
            <a:r>
              <a:rPr lang="en-US" dirty="0">
                <a:latin typeface="Georgia" panose="02040502050405020303" pitchFamily="18" charset="0"/>
              </a:rPr>
              <a:t>Rule:</a:t>
            </a:r>
          </a:p>
          <a:p>
            <a:pPr lvl="2"/>
            <a:r>
              <a:rPr lang="en-US" dirty="0">
                <a:latin typeface="Georgia" panose="02040502050405020303" pitchFamily="18" charset="0"/>
              </a:rPr>
              <a:t>To register a pesticide for conditional use EPA must find that “(</a:t>
            </a:r>
            <a:r>
              <a:rPr lang="en-US" dirty="0" err="1">
                <a:latin typeface="Georgia" panose="02040502050405020303" pitchFamily="18" charset="0"/>
              </a:rPr>
              <a:t>i</a:t>
            </a:r>
            <a:r>
              <a:rPr lang="en-US" dirty="0">
                <a:latin typeface="Georgia" panose="02040502050405020303" pitchFamily="18" charset="0"/>
              </a:rPr>
              <a:t>) the applicant has submitted satisfactory data pertaining to the proposed additional use, and (ii) amending the registration in the manner proposed by the applicant would not significantly increase the risk of any unreasonable adverse effect on the environment”</a:t>
            </a:r>
          </a:p>
          <a:p>
            <a:pPr lvl="1"/>
            <a:r>
              <a:rPr lang="en-US" dirty="0">
                <a:latin typeface="Georgia" panose="02040502050405020303" pitchFamily="18" charset="0"/>
              </a:rPr>
              <a:t>Argument:</a:t>
            </a:r>
          </a:p>
          <a:p>
            <a:pPr lvl="2"/>
            <a:r>
              <a:rPr lang="en-US" dirty="0">
                <a:latin typeface="Georgia" panose="02040502050405020303" pitchFamily="18" charset="0"/>
              </a:rPr>
              <a:t>EPA failed to make either finding</a:t>
            </a:r>
          </a:p>
        </p:txBody>
      </p:sp>
    </p:spTree>
    <p:extLst>
      <p:ext uri="{BB962C8B-B14F-4D97-AF65-F5344CB8AC3E}">
        <p14:creationId xmlns:p14="http://schemas.microsoft.com/office/powerpoint/2010/main" val="4263824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8A7D-A292-4944-ADDB-9AAE50A359D0}"/>
              </a:ext>
            </a:extLst>
          </p:cNvPr>
          <p:cNvSpPr>
            <a:spLocks noGrp="1"/>
          </p:cNvSpPr>
          <p:nvPr>
            <p:ph type="title"/>
          </p:nvPr>
        </p:nvSpPr>
        <p:spPr/>
        <p:txBody>
          <a:bodyPr/>
          <a:lstStyle/>
          <a:p>
            <a:r>
              <a:rPr lang="en-US" i="1" dirty="0">
                <a:latin typeface="Georgia" panose="02040502050405020303" pitchFamily="18" charset="0"/>
              </a:rPr>
              <a:t>Nat’l Family Farm Coal. </a:t>
            </a:r>
            <a:r>
              <a:rPr lang="en-US" dirty="0">
                <a:latin typeface="Georgia" panose="02040502050405020303" pitchFamily="18" charset="0"/>
              </a:rPr>
              <a:t>(FIFRA)</a:t>
            </a:r>
            <a:endParaRPr lang="en-US" dirty="0"/>
          </a:p>
        </p:txBody>
      </p:sp>
      <p:sp>
        <p:nvSpPr>
          <p:cNvPr id="3" name="Content Placeholder 2">
            <a:extLst>
              <a:ext uri="{FF2B5EF4-FFF2-40B4-BE49-F238E27FC236}">
                <a16:creationId xmlns:a16="http://schemas.microsoft.com/office/drawing/2014/main" id="{7D730399-E72C-4C2B-A360-0BCF6FA1D5C8}"/>
              </a:ext>
            </a:extLst>
          </p:cNvPr>
          <p:cNvSpPr>
            <a:spLocks noGrp="1"/>
          </p:cNvSpPr>
          <p:nvPr>
            <p:ph idx="1"/>
          </p:nvPr>
        </p:nvSpPr>
        <p:spPr/>
        <p:txBody>
          <a:bodyPr>
            <a:normAutofit lnSpcReduction="10000"/>
          </a:bodyPr>
          <a:lstStyle/>
          <a:p>
            <a:r>
              <a:rPr lang="en-US" dirty="0">
                <a:latin typeface="Georgia" panose="02040502050405020303" pitchFamily="18" charset="0"/>
              </a:rPr>
              <a:t>FIFRA plaintiff claim #3: </a:t>
            </a:r>
            <a:r>
              <a:rPr lang="en-US" b="1" dirty="0">
                <a:latin typeface="Georgia" panose="02040502050405020303" pitchFamily="18" charset="0"/>
              </a:rPr>
              <a:t>EPA re-registered </a:t>
            </a:r>
            <a:r>
              <a:rPr lang="en-US" b="1" dirty="0" err="1">
                <a:latin typeface="Georgia" panose="02040502050405020303" pitchFamily="18" charset="0"/>
              </a:rPr>
              <a:t>XtendiMax</a:t>
            </a:r>
            <a:r>
              <a:rPr lang="en-US" b="1" dirty="0">
                <a:latin typeface="Georgia" panose="02040502050405020303" pitchFamily="18" charset="0"/>
              </a:rPr>
              <a:t> in 2018 without supporting the registration with substantial evidence</a:t>
            </a:r>
          </a:p>
          <a:p>
            <a:pPr lvl="1"/>
            <a:r>
              <a:rPr lang="en-US" dirty="0">
                <a:latin typeface="Georgia" panose="02040502050405020303" pitchFamily="18" charset="0"/>
              </a:rPr>
              <a:t>Rule:</a:t>
            </a:r>
          </a:p>
          <a:p>
            <a:pPr lvl="2"/>
            <a:r>
              <a:rPr lang="en-US" dirty="0">
                <a:latin typeface="Georgia" panose="02040502050405020303" pitchFamily="18" charset="0"/>
              </a:rPr>
              <a:t>When EPA makes a change to a pesticide label, it must support the change with substantial evidence</a:t>
            </a:r>
          </a:p>
          <a:p>
            <a:pPr lvl="1"/>
            <a:r>
              <a:rPr lang="en-US" dirty="0">
                <a:latin typeface="Georgia" panose="02040502050405020303" pitchFamily="18" charset="0"/>
              </a:rPr>
              <a:t>Argument:</a:t>
            </a:r>
          </a:p>
          <a:p>
            <a:pPr lvl="2"/>
            <a:r>
              <a:rPr lang="en-US" dirty="0">
                <a:latin typeface="Georgia" panose="02040502050405020303" pitchFamily="18" charset="0"/>
              </a:rPr>
              <a:t>EPA’s conclusion that the changes to the </a:t>
            </a:r>
            <a:r>
              <a:rPr lang="en-US" dirty="0" err="1">
                <a:latin typeface="Georgia" panose="02040502050405020303" pitchFamily="18" charset="0"/>
              </a:rPr>
              <a:t>XtendiMax</a:t>
            </a:r>
            <a:r>
              <a:rPr lang="en-US" dirty="0">
                <a:latin typeface="Georgia" panose="02040502050405020303" pitchFamily="18" charset="0"/>
              </a:rPr>
              <a:t> label would prevent drift damage was not supported by substantial evidence</a:t>
            </a:r>
          </a:p>
          <a:p>
            <a:pPr lvl="2"/>
            <a:r>
              <a:rPr lang="en-US" dirty="0">
                <a:latin typeface="Georgia" panose="02040502050405020303" pitchFamily="18" charset="0"/>
              </a:rPr>
              <a:t>Only one label change addressed volatility</a:t>
            </a:r>
          </a:p>
          <a:p>
            <a:pPr lvl="2"/>
            <a:r>
              <a:rPr lang="en-US" dirty="0">
                <a:latin typeface="Georgia" panose="02040502050405020303" pitchFamily="18" charset="0"/>
              </a:rPr>
              <a:t>Concluded that applicator error was the main cause of drift damage </a:t>
            </a:r>
          </a:p>
          <a:p>
            <a:pPr lvl="2"/>
            <a:r>
              <a:rPr lang="en-US" dirty="0">
                <a:latin typeface="Georgia" panose="02040502050405020303" pitchFamily="18" charset="0"/>
              </a:rPr>
              <a:t>EPA admitted that the label changes were minimal and would not completely eliminate drift damage</a:t>
            </a:r>
          </a:p>
        </p:txBody>
      </p:sp>
    </p:spTree>
    <p:extLst>
      <p:ext uri="{BB962C8B-B14F-4D97-AF65-F5344CB8AC3E}">
        <p14:creationId xmlns:p14="http://schemas.microsoft.com/office/powerpoint/2010/main" val="1409065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1B10-7224-4C8A-9D7A-6C664E2EB76D}"/>
              </a:ext>
            </a:extLst>
          </p:cNvPr>
          <p:cNvSpPr>
            <a:spLocks noGrp="1"/>
          </p:cNvSpPr>
          <p:nvPr>
            <p:ph type="title"/>
          </p:nvPr>
        </p:nvSpPr>
        <p:spPr/>
        <p:txBody>
          <a:bodyPr/>
          <a:lstStyle/>
          <a:p>
            <a:r>
              <a:rPr lang="en-US" i="1" dirty="0">
                <a:latin typeface="Georgia" panose="02040502050405020303" pitchFamily="18" charset="0"/>
              </a:rPr>
              <a:t>Nat’l Family Farm Coal. </a:t>
            </a:r>
            <a:r>
              <a:rPr lang="en-US" dirty="0">
                <a:latin typeface="Georgia" panose="02040502050405020303" pitchFamily="18" charset="0"/>
              </a:rPr>
              <a:t>(ESA)</a:t>
            </a:r>
            <a:endParaRPr lang="en-US" dirty="0"/>
          </a:p>
        </p:txBody>
      </p:sp>
      <p:sp>
        <p:nvSpPr>
          <p:cNvPr id="3" name="Content Placeholder 2">
            <a:extLst>
              <a:ext uri="{FF2B5EF4-FFF2-40B4-BE49-F238E27FC236}">
                <a16:creationId xmlns:a16="http://schemas.microsoft.com/office/drawing/2014/main" id="{8760FF1A-3EF9-4531-B3A1-9B14B2DC498C}"/>
              </a:ext>
            </a:extLst>
          </p:cNvPr>
          <p:cNvSpPr>
            <a:spLocks noGrp="1"/>
          </p:cNvSpPr>
          <p:nvPr>
            <p:ph idx="1"/>
          </p:nvPr>
        </p:nvSpPr>
        <p:spPr/>
        <p:txBody>
          <a:bodyPr/>
          <a:lstStyle/>
          <a:p>
            <a:r>
              <a:rPr lang="en-US" dirty="0">
                <a:latin typeface="Georgia" panose="02040502050405020303" pitchFamily="18" charset="0"/>
              </a:rPr>
              <a:t>Plaintiffs allege multiple ESA violations including:</a:t>
            </a:r>
          </a:p>
          <a:p>
            <a:pPr lvl="1"/>
            <a:r>
              <a:rPr lang="en-US" dirty="0">
                <a:latin typeface="Georgia" panose="02040502050405020303" pitchFamily="18" charset="0"/>
              </a:rPr>
              <a:t>Applied the wrong standard to conclude that registering </a:t>
            </a:r>
            <a:r>
              <a:rPr lang="en-US" dirty="0" err="1">
                <a:latin typeface="Georgia" panose="02040502050405020303" pitchFamily="18" charset="0"/>
              </a:rPr>
              <a:t>XtendiMax</a:t>
            </a:r>
            <a:r>
              <a:rPr lang="en-US" dirty="0">
                <a:latin typeface="Georgia" panose="02040502050405020303" pitchFamily="18" charset="0"/>
              </a:rPr>
              <a:t> would have “no effect” on listed species</a:t>
            </a:r>
          </a:p>
          <a:p>
            <a:pPr lvl="1"/>
            <a:r>
              <a:rPr lang="en-US" dirty="0">
                <a:latin typeface="Georgia" panose="02040502050405020303" pitchFamily="18" charset="0"/>
              </a:rPr>
              <a:t>Applied the wrong standard when determining the effect </a:t>
            </a:r>
            <a:r>
              <a:rPr lang="en-US" dirty="0" err="1">
                <a:latin typeface="Georgia" panose="02040502050405020303" pitchFamily="18" charset="0"/>
              </a:rPr>
              <a:t>XtendiMax</a:t>
            </a:r>
            <a:r>
              <a:rPr lang="en-US" dirty="0">
                <a:latin typeface="Georgia" panose="02040502050405020303" pitchFamily="18" charset="0"/>
              </a:rPr>
              <a:t> would have on designated critical habitat</a:t>
            </a:r>
          </a:p>
        </p:txBody>
      </p:sp>
    </p:spTree>
    <p:extLst>
      <p:ext uri="{BB962C8B-B14F-4D97-AF65-F5344CB8AC3E}">
        <p14:creationId xmlns:p14="http://schemas.microsoft.com/office/powerpoint/2010/main" val="4098506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2421-B4F8-4949-BA56-3E1F5869FF96}"/>
              </a:ext>
            </a:extLst>
          </p:cNvPr>
          <p:cNvSpPr>
            <a:spLocks noGrp="1"/>
          </p:cNvSpPr>
          <p:nvPr>
            <p:ph type="title"/>
          </p:nvPr>
        </p:nvSpPr>
        <p:spPr/>
        <p:txBody>
          <a:bodyPr/>
          <a:lstStyle/>
          <a:p>
            <a:r>
              <a:rPr lang="en-US" i="1" dirty="0">
                <a:latin typeface="Georgia" panose="02040502050405020303" pitchFamily="18" charset="0"/>
              </a:rPr>
              <a:t>Nat’l Family Farm Coal.</a:t>
            </a:r>
            <a:endParaRPr lang="en-US" dirty="0"/>
          </a:p>
        </p:txBody>
      </p:sp>
      <p:sp>
        <p:nvSpPr>
          <p:cNvPr id="3" name="Content Placeholder 2">
            <a:extLst>
              <a:ext uri="{FF2B5EF4-FFF2-40B4-BE49-F238E27FC236}">
                <a16:creationId xmlns:a16="http://schemas.microsoft.com/office/drawing/2014/main" id="{BB9B9736-6939-471C-93D3-DD24530A1CCF}"/>
              </a:ext>
            </a:extLst>
          </p:cNvPr>
          <p:cNvSpPr>
            <a:spLocks noGrp="1"/>
          </p:cNvSpPr>
          <p:nvPr>
            <p:ph idx="1"/>
          </p:nvPr>
        </p:nvSpPr>
        <p:spPr/>
        <p:txBody>
          <a:bodyPr/>
          <a:lstStyle/>
          <a:p>
            <a:r>
              <a:rPr lang="en-US" dirty="0">
                <a:latin typeface="Georgia" panose="02040502050405020303" pitchFamily="18" charset="0"/>
              </a:rPr>
              <a:t>ESA plaintiff claim #1: </a:t>
            </a:r>
            <a:r>
              <a:rPr lang="en-US" b="1" dirty="0">
                <a:latin typeface="Georgia" panose="02040502050405020303" pitchFamily="18" charset="0"/>
              </a:rPr>
              <a:t>Applied the wrong standard to conclude that registering </a:t>
            </a:r>
            <a:r>
              <a:rPr lang="en-US" b="1" dirty="0" err="1">
                <a:latin typeface="Georgia" panose="02040502050405020303" pitchFamily="18" charset="0"/>
              </a:rPr>
              <a:t>XtendiMax</a:t>
            </a:r>
            <a:r>
              <a:rPr lang="en-US" b="1" dirty="0">
                <a:latin typeface="Georgia" panose="02040502050405020303" pitchFamily="18" charset="0"/>
              </a:rPr>
              <a:t> would have “no effect” on listed species</a:t>
            </a:r>
          </a:p>
          <a:p>
            <a:pPr lvl="1"/>
            <a:r>
              <a:rPr lang="en-US" dirty="0">
                <a:latin typeface="Georgia" panose="02040502050405020303" pitchFamily="18" charset="0"/>
              </a:rPr>
              <a:t>Rule:</a:t>
            </a:r>
          </a:p>
          <a:p>
            <a:pPr lvl="2"/>
            <a:r>
              <a:rPr lang="en-US" dirty="0">
                <a:latin typeface="Georgia" panose="02040502050405020303" pitchFamily="18" charset="0"/>
              </a:rPr>
              <a:t>ESA standard: “may effect” listed species – triggers ESA consultation, low threshold</a:t>
            </a:r>
          </a:p>
          <a:p>
            <a:pPr lvl="2"/>
            <a:r>
              <a:rPr lang="en-US" dirty="0">
                <a:latin typeface="Georgia" panose="02040502050405020303" pitchFamily="18" charset="0"/>
              </a:rPr>
              <a:t>FIFRA standard: “unreasonable adverse effects” – high threshold</a:t>
            </a:r>
          </a:p>
          <a:p>
            <a:pPr lvl="1"/>
            <a:r>
              <a:rPr lang="en-US" dirty="0">
                <a:latin typeface="Georgia" panose="02040502050405020303" pitchFamily="18" charset="0"/>
              </a:rPr>
              <a:t>Argument:</a:t>
            </a:r>
          </a:p>
          <a:p>
            <a:pPr lvl="2"/>
            <a:r>
              <a:rPr lang="en-US" dirty="0">
                <a:latin typeface="Georgia" panose="02040502050405020303" pitchFamily="18" charset="0"/>
              </a:rPr>
              <a:t>ESA standard should be applied specifically when considering impact on listed species</a:t>
            </a:r>
          </a:p>
        </p:txBody>
      </p:sp>
    </p:spTree>
    <p:extLst>
      <p:ext uri="{BB962C8B-B14F-4D97-AF65-F5344CB8AC3E}">
        <p14:creationId xmlns:p14="http://schemas.microsoft.com/office/powerpoint/2010/main" val="178375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5AD6-543A-4102-A778-0EC3A39C9609}"/>
              </a:ext>
            </a:extLst>
          </p:cNvPr>
          <p:cNvSpPr>
            <a:spLocks noGrp="1"/>
          </p:cNvSpPr>
          <p:nvPr>
            <p:ph type="title"/>
          </p:nvPr>
        </p:nvSpPr>
        <p:spPr/>
        <p:txBody>
          <a:bodyPr/>
          <a:lstStyle/>
          <a:p>
            <a:r>
              <a:rPr lang="en-US" i="1" dirty="0">
                <a:latin typeface="Georgia" panose="02040502050405020303" pitchFamily="18" charset="0"/>
              </a:rPr>
              <a:t>Nat’l Family Farm Coal.</a:t>
            </a:r>
            <a:endParaRPr lang="en-US" dirty="0"/>
          </a:p>
        </p:txBody>
      </p:sp>
      <p:sp>
        <p:nvSpPr>
          <p:cNvPr id="3" name="Content Placeholder 2">
            <a:extLst>
              <a:ext uri="{FF2B5EF4-FFF2-40B4-BE49-F238E27FC236}">
                <a16:creationId xmlns:a16="http://schemas.microsoft.com/office/drawing/2014/main" id="{1D7F28A0-F7EF-4159-BA23-0A58C1F50BE5}"/>
              </a:ext>
            </a:extLst>
          </p:cNvPr>
          <p:cNvSpPr>
            <a:spLocks noGrp="1"/>
          </p:cNvSpPr>
          <p:nvPr>
            <p:ph idx="1"/>
          </p:nvPr>
        </p:nvSpPr>
        <p:spPr/>
        <p:txBody>
          <a:bodyPr/>
          <a:lstStyle/>
          <a:p>
            <a:r>
              <a:rPr lang="en-US" dirty="0">
                <a:latin typeface="Georgia" panose="02040502050405020303" pitchFamily="18" charset="0"/>
              </a:rPr>
              <a:t>ESA plaintiff claim #2: </a:t>
            </a:r>
            <a:r>
              <a:rPr lang="en-US" b="1" dirty="0">
                <a:latin typeface="Georgia" panose="02040502050405020303" pitchFamily="18" charset="0"/>
              </a:rPr>
              <a:t>EPA applied the wrong standard when determining the effect </a:t>
            </a:r>
            <a:r>
              <a:rPr lang="en-US" b="1" dirty="0" err="1">
                <a:latin typeface="Georgia" panose="02040502050405020303" pitchFamily="18" charset="0"/>
              </a:rPr>
              <a:t>XtendiMax</a:t>
            </a:r>
            <a:r>
              <a:rPr lang="en-US" b="1" dirty="0">
                <a:latin typeface="Georgia" panose="02040502050405020303" pitchFamily="18" charset="0"/>
              </a:rPr>
              <a:t> would have on designated critical habitat</a:t>
            </a:r>
          </a:p>
          <a:p>
            <a:pPr lvl="1"/>
            <a:r>
              <a:rPr lang="en-US" dirty="0">
                <a:latin typeface="Georgia" panose="02040502050405020303" pitchFamily="18" charset="0"/>
              </a:rPr>
              <a:t>Rule:</a:t>
            </a:r>
          </a:p>
          <a:p>
            <a:pPr lvl="2"/>
            <a:r>
              <a:rPr lang="en-US" dirty="0">
                <a:latin typeface="Georgia" panose="02040502050405020303" pitchFamily="18" charset="0"/>
              </a:rPr>
              <a:t>ESA requires federal agencies to ensure that their actions will not adversely effect any designated critical habitat</a:t>
            </a:r>
          </a:p>
          <a:p>
            <a:pPr lvl="1"/>
            <a:r>
              <a:rPr lang="en-US" dirty="0">
                <a:latin typeface="Georgia" panose="02040502050405020303" pitchFamily="18" charset="0"/>
              </a:rPr>
              <a:t>Argument:</a:t>
            </a:r>
          </a:p>
          <a:p>
            <a:pPr lvl="2"/>
            <a:r>
              <a:rPr lang="en-US" dirty="0">
                <a:latin typeface="Georgia" panose="02040502050405020303" pitchFamily="18" charset="0"/>
              </a:rPr>
              <a:t>EPA wrongly restricted the area it considered to only the crop fields that were likely to be sprayed </a:t>
            </a:r>
          </a:p>
          <a:p>
            <a:pPr lvl="2"/>
            <a:r>
              <a:rPr lang="en-US" dirty="0">
                <a:latin typeface="Georgia" panose="02040502050405020303" pitchFamily="18" charset="0"/>
              </a:rPr>
              <a:t>EPA wrongly concluded that unless listed species occupied fields likely to be sprayed, it did not have to consult about effects on critical habitat</a:t>
            </a:r>
          </a:p>
        </p:txBody>
      </p:sp>
    </p:spTree>
    <p:extLst>
      <p:ext uri="{BB962C8B-B14F-4D97-AF65-F5344CB8AC3E}">
        <p14:creationId xmlns:p14="http://schemas.microsoft.com/office/powerpoint/2010/main" val="177979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46755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a:srcRect l="50104" t="7334" r="729" b="30000"/>
          <a:stretch/>
        </p:blipFill>
        <p:spPr>
          <a:xfrm>
            <a:off x="0" y="152400"/>
            <a:ext cx="12197840" cy="4858462"/>
          </a:xfrm>
          <a:prstGeom prst="rect">
            <a:avLst/>
          </a:prstGeom>
        </p:spPr>
      </p:pic>
      <p:sp>
        <p:nvSpPr>
          <p:cNvPr id="9" name="Title 1"/>
          <p:cNvSpPr txBox="1">
            <a:spLocks/>
          </p:cNvSpPr>
          <p:nvPr/>
        </p:nvSpPr>
        <p:spPr>
          <a:xfrm>
            <a:off x="1818820" y="5137862"/>
            <a:ext cx="8554360" cy="10470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Times New Roman" panose="02020603050405020304" pitchFamily="18" charset="0"/>
                <a:cs typeface="Times New Roman" panose="02020603050405020304" pitchFamily="18" charset="0"/>
              </a:rPr>
              <a:t>www.nationalaglawcenter.org</a:t>
            </a:r>
          </a:p>
        </p:txBody>
      </p:sp>
    </p:spTree>
    <p:extLst>
      <p:ext uri="{BB962C8B-B14F-4D97-AF65-F5344CB8AC3E}">
        <p14:creationId xmlns:p14="http://schemas.microsoft.com/office/powerpoint/2010/main" val="275826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6E6C-D193-4976-8A23-7154F5B9E6E7}"/>
              </a:ext>
            </a:extLst>
          </p:cNvPr>
          <p:cNvSpPr>
            <a:spLocks noGrp="1"/>
          </p:cNvSpPr>
          <p:nvPr>
            <p:ph type="title"/>
          </p:nvPr>
        </p:nvSpPr>
        <p:spPr/>
        <p:txBody>
          <a:bodyPr/>
          <a:lstStyle/>
          <a:p>
            <a:r>
              <a:rPr lang="en-US" dirty="0">
                <a:latin typeface="Georgia" panose="02040502050405020303" pitchFamily="18" charset="0"/>
              </a:rPr>
              <a:t>Current Dicamba Litigations</a:t>
            </a:r>
            <a:endParaRPr lang="en-US" dirty="0"/>
          </a:p>
        </p:txBody>
      </p:sp>
      <p:graphicFrame>
        <p:nvGraphicFramePr>
          <p:cNvPr id="4" name="Content Placeholder 3">
            <a:extLst>
              <a:ext uri="{FF2B5EF4-FFF2-40B4-BE49-F238E27FC236}">
                <a16:creationId xmlns:a16="http://schemas.microsoft.com/office/drawing/2014/main" id="{C47F2124-3202-49E4-AEB8-C3AAB4EB1CD3}"/>
              </a:ext>
            </a:extLst>
          </p:cNvPr>
          <p:cNvGraphicFramePr>
            <a:graphicFrameLocks noGrp="1"/>
          </p:cNvGraphicFramePr>
          <p:nvPr>
            <p:ph idx="1"/>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heckmark">
            <a:extLst>
              <a:ext uri="{FF2B5EF4-FFF2-40B4-BE49-F238E27FC236}">
                <a16:creationId xmlns:a16="http://schemas.microsoft.com/office/drawing/2014/main" id="{326AAC11-D379-4EF1-9D30-28AA31D44F7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36562" y="4926806"/>
            <a:ext cx="914400" cy="914400"/>
          </a:xfrm>
          <a:prstGeom prst="rect">
            <a:avLst/>
          </a:prstGeom>
        </p:spPr>
      </p:pic>
    </p:spTree>
    <p:extLst>
      <p:ext uri="{BB962C8B-B14F-4D97-AF65-F5344CB8AC3E}">
        <p14:creationId xmlns:p14="http://schemas.microsoft.com/office/powerpoint/2010/main" val="170913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03D9-AB8F-4500-8EEE-9FB6785B04C6}"/>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8187A3F1-28D3-4EB1-90D3-B856B058ED36}"/>
              </a:ext>
            </a:extLst>
          </p:cNvPr>
          <p:cNvSpPr>
            <a:spLocks noGrp="1"/>
          </p:cNvSpPr>
          <p:nvPr>
            <p:ph idx="1"/>
          </p:nvPr>
        </p:nvSpPr>
        <p:spPr/>
        <p:txBody>
          <a:bodyPr/>
          <a:lstStyle/>
          <a:p>
            <a:r>
              <a:rPr lang="en-US" dirty="0">
                <a:latin typeface="Georgia" panose="02040502050405020303" pitchFamily="18" charset="0"/>
              </a:rPr>
              <a:t>Two cases filed in Arkansas state court over state rules restricting use of dicamba:</a:t>
            </a:r>
          </a:p>
          <a:p>
            <a:pPr lvl="1"/>
            <a:r>
              <a:rPr lang="en-US" b="1" i="1" dirty="0">
                <a:latin typeface="Georgia" panose="02040502050405020303" pitchFamily="18" charset="0"/>
              </a:rPr>
              <a:t>Monsanto Co. v. Arkansas State Plant Bd.</a:t>
            </a:r>
            <a:r>
              <a:rPr lang="en-US" b="1" dirty="0">
                <a:latin typeface="Georgia" panose="02040502050405020303" pitchFamily="18" charset="0"/>
              </a:rPr>
              <a:t>, No. 60CV-17-5964 (2019) </a:t>
            </a:r>
          </a:p>
          <a:p>
            <a:pPr lvl="1"/>
            <a:r>
              <a:rPr lang="en-US" b="1" i="1" dirty="0">
                <a:latin typeface="Georgia" panose="02040502050405020303" pitchFamily="18" charset="0"/>
              </a:rPr>
              <a:t>McCarty v. Arkansas State Plant Bd.</a:t>
            </a:r>
            <a:r>
              <a:rPr lang="en-US" b="1" dirty="0">
                <a:latin typeface="Georgia" panose="02040502050405020303" pitchFamily="18" charset="0"/>
              </a:rPr>
              <a:t>, 60CV-17-6539 (2019) </a:t>
            </a:r>
          </a:p>
          <a:p>
            <a:r>
              <a:rPr lang="en-US" dirty="0">
                <a:latin typeface="Georgia" panose="02040502050405020303" pitchFamily="18" charset="0"/>
              </a:rPr>
              <a:t>Plaintiffs’ claims:</a:t>
            </a:r>
          </a:p>
          <a:p>
            <a:pPr lvl="1"/>
            <a:r>
              <a:rPr lang="en-US" dirty="0">
                <a:latin typeface="Georgia" panose="02040502050405020303" pitchFamily="18" charset="0"/>
              </a:rPr>
              <a:t> Regulations passed by the Plant Board restricting the use of dicamba were unlawful</a:t>
            </a:r>
          </a:p>
          <a:p>
            <a:pPr lvl="1"/>
            <a:r>
              <a:rPr lang="en-US" dirty="0">
                <a:latin typeface="Georgia" panose="02040502050405020303" pitchFamily="18" charset="0"/>
              </a:rPr>
              <a:t>State law governing Plant Board appointments was unconstitutional</a:t>
            </a:r>
          </a:p>
        </p:txBody>
      </p:sp>
    </p:spTree>
    <p:extLst>
      <p:ext uri="{BB962C8B-B14F-4D97-AF65-F5344CB8AC3E}">
        <p14:creationId xmlns:p14="http://schemas.microsoft.com/office/powerpoint/2010/main" val="2113765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D15D-F49F-4C00-86E7-80111DB5DFFA}"/>
              </a:ext>
            </a:extLst>
          </p:cNvPr>
          <p:cNvSpPr>
            <a:spLocks noGrp="1"/>
          </p:cNvSpPr>
          <p:nvPr>
            <p:ph type="title"/>
          </p:nvPr>
        </p:nvSpPr>
        <p:spPr/>
        <p:txBody>
          <a:bodyPr/>
          <a:lstStyle/>
          <a:p>
            <a:r>
              <a:rPr lang="en-US" dirty="0"/>
              <a:t>Arkansas State Cases</a:t>
            </a:r>
          </a:p>
        </p:txBody>
      </p:sp>
      <p:sp>
        <p:nvSpPr>
          <p:cNvPr id="3" name="Content Placeholder 2">
            <a:extLst>
              <a:ext uri="{FF2B5EF4-FFF2-40B4-BE49-F238E27FC236}">
                <a16:creationId xmlns:a16="http://schemas.microsoft.com/office/drawing/2014/main" id="{93266410-5EEC-41A8-B42B-826D5745F356}"/>
              </a:ext>
            </a:extLst>
          </p:cNvPr>
          <p:cNvSpPr>
            <a:spLocks noGrp="1"/>
          </p:cNvSpPr>
          <p:nvPr>
            <p:ph idx="1"/>
          </p:nvPr>
        </p:nvSpPr>
        <p:spPr/>
        <p:txBody>
          <a:bodyPr>
            <a:normAutofit lnSpcReduction="10000"/>
          </a:bodyPr>
          <a:lstStyle/>
          <a:p>
            <a:r>
              <a:rPr lang="en-US" dirty="0"/>
              <a:t>Arkansas State Plant Board an agency of the Arkansas Agriculture Department and is responsible for regulating pesticides used in Arkansas</a:t>
            </a:r>
          </a:p>
          <a:p>
            <a:pPr lvl="1"/>
            <a:r>
              <a:rPr lang="en-US" dirty="0"/>
              <a:t>Before a pesticide is sold in Arkansas it must be registered by the Plant Board</a:t>
            </a:r>
          </a:p>
          <a:p>
            <a:r>
              <a:rPr lang="en-US" dirty="0"/>
              <a:t>Plant Board is formed pursuant to a state law that outlines the Board’s formation and its rulemaking powers</a:t>
            </a:r>
          </a:p>
          <a:p>
            <a:pPr lvl="1"/>
            <a:r>
              <a:rPr lang="en-US" dirty="0"/>
              <a:t>Plant Board has 18 members</a:t>
            </a:r>
          </a:p>
          <a:p>
            <a:pPr lvl="1"/>
            <a:r>
              <a:rPr lang="en-US" dirty="0"/>
              <a:t>Nine members are appointed by the Governor of Arkansas</a:t>
            </a:r>
          </a:p>
          <a:p>
            <a:pPr lvl="1"/>
            <a:r>
              <a:rPr lang="en-US" dirty="0"/>
              <a:t>Nine members are appointed by private interest groups, such as the Seed Dealer’s Association</a:t>
            </a:r>
          </a:p>
          <a:p>
            <a:pPr lvl="1"/>
            <a:r>
              <a:rPr lang="en-US" dirty="0"/>
              <a:t>Plant Board has notice and comment rulemaking power </a:t>
            </a:r>
          </a:p>
          <a:p>
            <a:pPr lvl="1"/>
            <a:endParaRPr lang="en-US" dirty="0"/>
          </a:p>
          <a:p>
            <a:pPr marL="0" indent="0">
              <a:buNone/>
            </a:pPr>
            <a:endParaRPr lang="en-US" dirty="0"/>
          </a:p>
        </p:txBody>
      </p:sp>
    </p:spTree>
    <p:extLst>
      <p:ext uri="{BB962C8B-B14F-4D97-AF65-F5344CB8AC3E}">
        <p14:creationId xmlns:p14="http://schemas.microsoft.com/office/powerpoint/2010/main" val="3436251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B760-3986-47EC-95CA-F41ADD2DC9A8}"/>
              </a:ext>
            </a:extLst>
          </p:cNvPr>
          <p:cNvSpPr>
            <a:spLocks noGrp="1"/>
          </p:cNvSpPr>
          <p:nvPr>
            <p:ph type="title"/>
          </p:nvPr>
        </p:nvSpPr>
        <p:spPr/>
        <p:txBody>
          <a:bodyPr/>
          <a:lstStyle/>
          <a:p>
            <a:r>
              <a:rPr lang="en-US" dirty="0"/>
              <a:t>Arkansas State Cases - Background</a:t>
            </a:r>
          </a:p>
        </p:txBody>
      </p:sp>
      <p:graphicFrame>
        <p:nvGraphicFramePr>
          <p:cNvPr id="8" name="Content Placeholder 7">
            <a:extLst>
              <a:ext uri="{FF2B5EF4-FFF2-40B4-BE49-F238E27FC236}">
                <a16:creationId xmlns:a16="http://schemas.microsoft.com/office/drawing/2014/main" id="{0E47D669-FB34-47F8-A450-F9A2A69DC668}"/>
              </a:ext>
            </a:extLst>
          </p:cNvPr>
          <p:cNvGraphicFramePr>
            <a:graphicFrameLocks noGrp="1"/>
          </p:cNvGraphicFramePr>
          <p:nvPr>
            <p:ph idx="1"/>
            <p:extLst>
              <p:ext uri="{D42A27DB-BD31-4B8C-83A1-F6EECF244321}">
                <p14:modId xmlns:p14="http://schemas.microsoft.com/office/powerpoint/2010/main" val="1718868056"/>
              </p:ext>
            </p:extLst>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843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E1AC-ADAD-407A-9A58-AF83965A30EC}"/>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755A55CB-1C83-45E9-BFC5-77CF6A710C1E}"/>
              </a:ext>
            </a:extLst>
          </p:cNvPr>
          <p:cNvSpPr>
            <a:spLocks noGrp="1"/>
          </p:cNvSpPr>
          <p:nvPr>
            <p:ph idx="1"/>
          </p:nvPr>
        </p:nvSpPr>
        <p:spPr/>
        <p:txBody>
          <a:bodyPr/>
          <a:lstStyle/>
          <a:p>
            <a:r>
              <a:rPr lang="en-US" b="1" i="1" dirty="0">
                <a:latin typeface="Georgia" panose="02040502050405020303" pitchFamily="18" charset="0"/>
              </a:rPr>
              <a:t>Monsanto Co. v. Arkansas State Plant Bd.</a:t>
            </a:r>
          </a:p>
          <a:p>
            <a:r>
              <a:rPr lang="en-US" dirty="0">
                <a:latin typeface="Georgia" panose="02040502050405020303" pitchFamily="18" charset="0"/>
              </a:rPr>
              <a:t>Plaintiff claims: 2017 and 2018 rules violated both Arkansas state law and the U.S. constitution:</a:t>
            </a:r>
          </a:p>
          <a:p>
            <a:pPr lvl="1"/>
            <a:r>
              <a:rPr lang="en-US" dirty="0">
                <a:latin typeface="Georgia" panose="02040502050405020303" pitchFamily="18" charset="0"/>
              </a:rPr>
              <a:t>By requiring Monsanto to comply with a requirement that it submit two years of research conducted by University of Arkansas scientists assessing the volatility of </a:t>
            </a:r>
            <a:r>
              <a:rPr lang="en-US" dirty="0" err="1">
                <a:latin typeface="Georgia" panose="02040502050405020303" pitchFamily="18" charset="0"/>
              </a:rPr>
              <a:t>XtendiMax</a:t>
            </a:r>
            <a:endParaRPr lang="en-US" dirty="0">
              <a:latin typeface="Georgia" panose="02040502050405020303" pitchFamily="18" charset="0"/>
            </a:endParaRPr>
          </a:p>
          <a:p>
            <a:pPr lvl="1"/>
            <a:r>
              <a:rPr lang="en-US" dirty="0">
                <a:latin typeface="Georgia" panose="02040502050405020303" pitchFamily="18" charset="0"/>
              </a:rPr>
              <a:t> By allowing special interest groups to appoint members to the Plant Board</a:t>
            </a:r>
          </a:p>
          <a:p>
            <a:r>
              <a:rPr lang="en-US" dirty="0">
                <a:latin typeface="Georgia" panose="02040502050405020303" pitchFamily="18" charset="0"/>
              </a:rPr>
              <a:t>Requested relief: Vacate 2017 and 2018 rules</a:t>
            </a:r>
          </a:p>
        </p:txBody>
      </p:sp>
    </p:spTree>
    <p:extLst>
      <p:ext uri="{BB962C8B-B14F-4D97-AF65-F5344CB8AC3E}">
        <p14:creationId xmlns:p14="http://schemas.microsoft.com/office/powerpoint/2010/main" val="21168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2024-5F16-4592-A80E-C2EC7050A25A}"/>
              </a:ext>
            </a:extLst>
          </p:cNvPr>
          <p:cNvSpPr>
            <a:spLocks noGrp="1"/>
          </p:cNvSpPr>
          <p:nvPr>
            <p:ph type="title"/>
          </p:nvPr>
        </p:nvSpPr>
        <p:spPr/>
        <p:txBody>
          <a:bodyPr/>
          <a:lstStyle/>
          <a:p>
            <a:r>
              <a:rPr lang="en-US" dirty="0"/>
              <a:t>Arkansas State Cases – </a:t>
            </a:r>
            <a:r>
              <a:rPr lang="en-US" b="1" i="1" dirty="0"/>
              <a:t>Monsanto Co. v. Arkansas State Plant Board</a:t>
            </a:r>
            <a:endParaRPr lang="en-US" b="1" dirty="0"/>
          </a:p>
        </p:txBody>
      </p:sp>
      <p:graphicFrame>
        <p:nvGraphicFramePr>
          <p:cNvPr id="4" name="Content Placeholder 3">
            <a:extLst>
              <a:ext uri="{FF2B5EF4-FFF2-40B4-BE49-F238E27FC236}">
                <a16:creationId xmlns:a16="http://schemas.microsoft.com/office/drawing/2014/main" id="{ACAFF7B1-6CD0-4539-8306-69292492EAE5}"/>
              </a:ext>
            </a:extLst>
          </p:cNvPr>
          <p:cNvGraphicFramePr>
            <a:graphicFrameLocks noGrp="1"/>
          </p:cNvGraphicFramePr>
          <p:nvPr>
            <p:ph idx="1"/>
            <p:extLst>
              <p:ext uri="{D42A27DB-BD31-4B8C-83A1-F6EECF244321}">
                <p14:modId xmlns:p14="http://schemas.microsoft.com/office/powerpoint/2010/main" val="3782721637"/>
              </p:ext>
            </p:extLst>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868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94C8-4B48-4F41-94EB-8FE6D2AAF922}"/>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747BDE38-14A4-4EFC-A6DC-DE5F72953519}"/>
              </a:ext>
            </a:extLst>
          </p:cNvPr>
          <p:cNvSpPr>
            <a:spLocks noGrp="1"/>
          </p:cNvSpPr>
          <p:nvPr>
            <p:ph idx="1"/>
          </p:nvPr>
        </p:nvSpPr>
        <p:spPr/>
        <p:txBody>
          <a:bodyPr>
            <a:normAutofit lnSpcReduction="10000"/>
          </a:bodyPr>
          <a:lstStyle/>
          <a:p>
            <a:r>
              <a:rPr lang="en-US" b="1" i="1" dirty="0">
                <a:latin typeface="Georgia" panose="02040502050405020303" pitchFamily="18" charset="0"/>
              </a:rPr>
              <a:t>Monsanto Co. v. Arkansas State Plant Bd.</a:t>
            </a:r>
          </a:p>
          <a:p>
            <a:r>
              <a:rPr lang="en-US" dirty="0"/>
              <a:t>Monsanto made two main claims before the Circuit Court:</a:t>
            </a:r>
          </a:p>
          <a:p>
            <a:pPr marL="457200" lvl="1" indent="0">
              <a:buNone/>
            </a:pPr>
            <a:r>
              <a:rPr lang="en-US" dirty="0"/>
              <a:t>(1) Requirement that pesticide applications must include two years of research conducted by scientists at the University of Arkansas violated the Commerce Clause</a:t>
            </a:r>
          </a:p>
          <a:p>
            <a:pPr marL="457200" lvl="1" indent="0">
              <a:buNone/>
            </a:pPr>
            <a:r>
              <a:rPr lang="en-US" dirty="0"/>
              <a:t>(2) State law allowing private interest groups to appoint Plant Board members violated the Arkansas State Constitution </a:t>
            </a:r>
          </a:p>
          <a:p>
            <a:r>
              <a:rPr lang="en-US" dirty="0"/>
              <a:t>Court concluded that the Plant Board’s requirement did not violate the United States Constitution, but that the state law did violate the Arkansas State constitution </a:t>
            </a:r>
          </a:p>
          <a:p>
            <a:r>
              <a:rPr lang="en-US" dirty="0"/>
              <a:t>Plant Board has appealed the decision to the Arkansas Supreme Court</a:t>
            </a:r>
          </a:p>
        </p:txBody>
      </p:sp>
    </p:spTree>
    <p:extLst>
      <p:ext uri="{BB962C8B-B14F-4D97-AF65-F5344CB8AC3E}">
        <p14:creationId xmlns:p14="http://schemas.microsoft.com/office/powerpoint/2010/main" val="3632599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A6B3-9D2D-41D6-9982-78F73CF8DA69}"/>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CBDDB08B-5563-444A-9D8C-BEAE5B66A677}"/>
              </a:ext>
            </a:extLst>
          </p:cNvPr>
          <p:cNvSpPr>
            <a:spLocks noGrp="1"/>
          </p:cNvSpPr>
          <p:nvPr>
            <p:ph idx="1"/>
          </p:nvPr>
        </p:nvSpPr>
        <p:spPr/>
        <p:txBody>
          <a:bodyPr/>
          <a:lstStyle/>
          <a:p>
            <a:r>
              <a:rPr lang="en-US" b="1" i="1" dirty="0">
                <a:latin typeface="Georgia" panose="02040502050405020303" pitchFamily="18" charset="0"/>
              </a:rPr>
              <a:t>McCarty v. Arkansas State Plant Bd.</a:t>
            </a:r>
          </a:p>
          <a:p>
            <a:r>
              <a:rPr lang="en-US" dirty="0">
                <a:latin typeface="Georgia" panose="02040502050405020303" pitchFamily="18" charset="0"/>
              </a:rPr>
              <a:t>Plaintiffs had used dicamba herbicides in 2017 when only </a:t>
            </a:r>
            <a:r>
              <a:rPr lang="en-US" dirty="0" err="1">
                <a:latin typeface="Georgia" panose="02040502050405020303" pitchFamily="18" charset="0"/>
              </a:rPr>
              <a:t>XtendiMax</a:t>
            </a:r>
            <a:r>
              <a:rPr lang="en-US" dirty="0">
                <a:latin typeface="Georgia" panose="02040502050405020303" pitchFamily="18" charset="0"/>
              </a:rPr>
              <a:t> was subject to the April cutoff date</a:t>
            </a:r>
          </a:p>
          <a:p>
            <a:r>
              <a:rPr lang="en-US" dirty="0">
                <a:latin typeface="Georgia" panose="02040502050405020303" pitchFamily="18" charset="0"/>
              </a:rPr>
              <a:t>Filed suit after all dicamba herbicides were subject to a cutoff date of April 16 in 2018</a:t>
            </a:r>
          </a:p>
          <a:p>
            <a:r>
              <a:rPr lang="en-US" dirty="0">
                <a:latin typeface="Georgia" panose="02040502050405020303" pitchFamily="18" charset="0"/>
              </a:rPr>
              <a:t>Alleged that the cutoff date was invalid because the Plant Board was unconstitutionally formed</a:t>
            </a:r>
          </a:p>
        </p:txBody>
      </p:sp>
    </p:spTree>
    <p:extLst>
      <p:ext uri="{BB962C8B-B14F-4D97-AF65-F5344CB8AC3E}">
        <p14:creationId xmlns:p14="http://schemas.microsoft.com/office/powerpoint/2010/main" val="4236702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010E-85D7-4DA6-9C15-58EADDA2EE1E}"/>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FD4BBA71-D46E-4D34-B1B2-9CAC7B40076D}"/>
              </a:ext>
            </a:extLst>
          </p:cNvPr>
          <p:cNvSpPr>
            <a:spLocks noGrp="1"/>
          </p:cNvSpPr>
          <p:nvPr>
            <p:ph idx="1"/>
          </p:nvPr>
        </p:nvSpPr>
        <p:spPr/>
        <p:txBody>
          <a:bodyPr/>
          <a:lstStyle/>
          <a:p>
            <a:r>
              <a:rPr lang="en-US" b="1" i="1" dirty="0">
                <a:latin typeface="Georgia" panose="02040502050405020303" pitchFamily="18" charset="0"/>
              </a:rPr>
              <a:t>McCarty v. Arkansas State Plant Bd.</a:t>
            </a:r>
          </a:p>
          <a:p>
            <a:r>
              <a:rPr lang="en-US" dirty="0">
                <a:latin typeface="Georgia" panose="02040502050405020303" pitchFamily="18" charset="0"/>
              </a:rPr>
              <a:t>Like in </a:t>
            </a:r>
            <a:r>
              <a:rPr lang="en-US" i="1" dirty="0">
                <a:latin typeface="Georgia" panose="02040502050405020303" pitchFamily="18" charset="0"/>
              </a:rPr>
              <a:t>Monsanto Co. v. Arkansas State Plant Bd.</a:t>
            </a:r>
            <a:r>
              <a:rPr lang="en-US" dirty="0">
                <a:latin typeface="Georgia" panose="02040502050405020303" pitchFamily="18" charset="0"/>
              </a:rPr>
              <a:t>, the Circuit Court dismissed because of sovereign immunity</a:t>
            </a:r>
          </a:p>
          <a:p>
            <a:r>
              <a:rPr lang="en-US" dirty="0">
                <a:latin typeface="Georgia" panose="02040502050405020303" pitchFamily="18" charset="0"/>
              </a:rPr>
              <a:t>Plaintiffs appealed to the Arkansas Supreme Court</a:t>
            </a:r>
          </a:p>
          <a:p>
            <a:pPr lvl="1"/>
            <a:r>
              <a:rPr lang="en-US" dirty="0">
                <a:latin typeface="Georgia" panose="02040502050405020303" pitchFamily="18" charset="0"/>
              </a:rPr>
              <a:t>Supreme Court found that plaintiffs could bring their case despite sovereign immunity</a:t>
            </a:r>
          </a:p>
          <a:p>
            <a:pPr lvl="1"/>
            <a:r>
              <a:rPr lang="en-US" dirty="0">
                <a:latin typeface="Georgia" panose="02040502050405020303" pitchFamily="18" charset="0"/>
              </a:rPr>
              <a:t>Dismissed the petition to vacate the 2018 rule because the rule had already expired</a:t>
            </a:r>
          </a:p>
          <a:p>
            <a:pPr lvl="1"/>
            <a:r>
              <a:rPr lang="en-US" dirty="0">
                <a:latin typeface="Georgia" panose="02040502050405020303" pitchFamily="18" charset="0"/>
              </a:rPr>
              <a:t>Sent constitutional issue back to Circuit Court</a:t>
            </a:r>
          </a:p>
        </p:txBody>
      </p:sp>
    </p:spTree>
    <p:extLst>
      <p:ext uri="{BB962C8B-B14F-4D97-AF65-F5344CB8AC3E}">
        <p14:creationId xmlns:p14="http://schemas.microsoft.com/office/powerpoint/2010/main" val="4185975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3588-6204-4940-9F9A-E40CE74FD517}"/>
              </a:ext>
            </a:extLst>
          </p:cNvPr>
          <p:cNvSpPr>
            <a:spLocks noGrp="1"/>
          </p:cNvSpPr>
          <p:nvPr>
            <p:ph type="title"/>
          </p:nvPr>
        </p:nvSpPr>
        <p:spPr/>
        <p:txBody>
          <a:bodyPr/>
          <a:lstStyle/>
          <a:p>
            <a:r>
              <a:rPr lang="en-US" dirty="0">
                <a:latin typeface="Georgia" panose="02040502050405020303" pitchFamily="18" charset="0"/>
              </a:rPr>
              <a:t>Arkansas State Cases</a:t>
            </a:r>
            <a:endParaRPr lang="en-US" dirty="0"/>
          </a:p>
        </p:txBody>
      </p:sp>
      <p:sp>
        <p:nvSpPr>
          <p:cNvPr id="3" name="Content Placeholder 2">
            <a:extLst>
              <a:ext uri="{FF2B5EF4-FFF2-40B4-BE49-F238E27FC236}">
                <a16:creationId xmlns:a16="http://schemas.microsoft.com/office/drawing/2014/main" id="{34DBCEFA-1C97-4BF1-ADC1-5B24724CC5CA}"/>
              </a:ext>
            </a:extLst>
          </p:cNvPr>
          <p:cNvSpPr>
            <a:spLocks noGrp="1"/>
          </p:cNvSpPr>
          <p:nvPr>
            <p:ph idx="1"/>
          </p:nvPr>
        </p:nvSpPr>
        <p:spPr/>
        <p:txBody>
          <a:bodyPr/>
          <a:lstStyle/>
          <a:p>
            <a:r>
              <a:rPr lang="en-US" b="1" i="1" dirty="0">
                <a:latin typeface="Georgia" panose="02040502050405020303" pitchFamily="18" charset="0"/>
              </a:rPr>
              <a:t>McCarty v. Arkansas State Plant Bd.</a:t>
            </a:r>
          </a:p>
          <a:p>
            <a:r>
              <a:rPr lang="en-US" dirty="0">
                <a:latin typeface="Georgia" panose="02040502050405020303" pitchFamily="18" charset="0"/>
              </a:rPr>
              <a:t>Before the Circuit Court, the plaintiffs argued that the Plant Board was unconstitutionally formed because it allowed private interest groups to appoint members</a:t>
            </a:r>
          </a:p>
          <a:p>
            <a:r>
              <a:rPr lang="en-US" dirty="0">
                <a:latin typeface="Georgia" panose="02040502050405020303" pitchFamily="18" charset="0"/>
              </a:rPr>
              <a:t>The court issued an order concluding that the Plant Board was not unconstitutionally formed</a:t>
            </a:r>
          </a:p>
          <a:p>
            <a:r>
              <a:rPr lang="en-US" dirty="0">
                <a:latin typeface="Georgia" panose="02040502050405020303" pitchFamily="18" charset="0"/>
              </a:rPr>
              <a:t>The plaintiffs are appealing the ruling to the Arkansas Supreme Court</a:t>
            </a:r>
          </a:p>
        </p:txBody>
      </p:sp>
    </p:spTree>
    <p:extLst>
      <p:ext uri="{BB962C8B-B14F-4D97-AF65-F5344CB8AC3E}">
        <p14:creationId xmlns:p14="http://schemas.microsoft.com/office/powerpoint/2010/main" val="25670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89" y="141992"/>
            <a:ext cx="10515600" cy="1325563"/>
          </a:xfrm>
        </p:spPr>
        <p:txBody>
          <a:bodyPr/>
          <a:lstStyle/>
          <a:p>
            <a:r>
              <a:rPr lang="en-US" dirty="0">
                <a:latin typeface="Times New Roman" panose="02020603050405020304" pitchFamily="18" charset="0"/>
                <a:cs typeface="Times New Roman" panose="02020603050405020304" pitchFamily="18" charset="0"/>
              </a:rPr>
              <a:t>Visit our Website</a:t>
            </a:r>
          </a:p>
        </p:txBody>
      </p:sp>
      <p:cxnSp>
        <p:nvCxnSpPr>
          <p:cNvPr id="6" name="Straight Connector 5"/>
          <p:cNvCxnSpPr/>
          <p:nvPr/>
        </p:nvCxnSpPr>
        <p:spPr>
          <a:xfrm>
            <a:off x="0" y="1467555"/>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09179" y="1687762"/>
            <a:ext cx="7167557" cy="4403932"/>
            <a:chOff x="362424" y="2127738"/>
            <a:chExt cx="7167557" cy="4403932"/>
          </a:xfrm>
        </p:grpSpPr>
        <p:pic>
          <p:nvPicPr>
            <p:cNvPr id="9" name="Picture 8">
              <a:extLst>
                <a:ext uri="{FF2B5EF4-FFF2-40B4-BE49-F238E27FC236}">
                  <a16:creationId xmlns:a16="http://schemas.microsoft.com/office/drawing/2014/main" id="{167A100B-AA89-FA4B-AB13-E02E24D2E0AF}"/>
                </a:ext>
              </a:extLst>
            </p:cNvPr>
            <p:cNvPicPr>
              <a:picLocks noChangeAspect="1"/>
            </p:cNvPicPr>
            <p:nvPr userDrawn="1"/>
          </p:nvPicPr>
          <p:blipFill>
            <a:blip r:embed="rId2"/>
            <a:stretch>
              <a:fillRect/>
            </a:stretch>
          </p:blipFill>
          <p:spPr>
            <a:xfrm>
              <a:off x="362424" y="2127738"/>
              <a:ext cx="1964033" cy="4403932"/>
            </a:xfrm>
            <a:prstGeom prst="rect">
              <a:avLst/>
            </a:prstGeom>
          </p:spPr>
        </p:pic>
        <p:pic>
          <p:nvPicPr>
            <p:cNvPr id="13" name="Picture 12">
              <a:extLst>
                <a:ext uri="{FF2B5EF4-FFF2-40B4-BE49-F238E27FC236}">
                  <a16:creationId xmlns:a16="http://schemas.microsoft.com/office/drawing/2014/main" id="{71CC3DA5-0FF5-E943-AED8-3C3C658AA334}"/>
                </a:ext>
              </a:extLst>
            </p:cNvPr>
            <p:cNvPicPr>
              <a:picLocks noChangeAspect="1"/>
            </p:cNvPicPr>
            <p:nvPr userDrawn="1"/>
          </p:nvPicPr>
          <p:blipFill>
            <a:blip r:embed="rId3"/>
            <a:stretch>
              <a:fillRect/>
            </a:stretch>
          </p:blipFill>
          <p:spPr>
            <a:xfrm>
              <a:off x="3279145" y="2127738"/>
              <a:ext cx="2122257" cy="4403932"/>
            </a:xfrm>
            <a:prstGeom prst="rect">
              <a:avLst/>
            </a:prstGeom>
          </p:spPr>
        </p:pic>
        <p:pic>
          <p:nvPicPr>
            <p:cNvPr id="14" name="Picture 13">
              <a:extLst>
                <a:ext uri="{FF2B5EF4-FFF2-40B4-BE49-F238E27FC236}">
                  <a16:creationId xmlns:a16="http://schemas.microsoft.com/office/drawing/2014/main" id="{EFE0D75F-1178-E34E-9BA2-AB37CBEDB590}"/>
                </a:ext>
              </a:extLst>
            </p:cNvPr>
            <p:cNvPicPr>
              <a:picLocks noChangeAspect="1"/>
            </p:cNvPicPr>
            <p:nvPr userDrawn="1"/>
          </p:nvPicPr>
          <p:blipFill>
            <a:blip r:embed="rId4"/>
            <a:stretch>
              <a:fillRect/>
            </a:stretch>
          </p:blipFill>
          <p:spPr>
            <a:xfrm>
              <a:off x="5392633" y="2127738"/>
              <a:ext cx="2137348" cy="4403932"/>
            </a:xfrm>
            <a:prstGeom prst="rect">
              <a:avLst/>
            </a:prstGeom>
          </p:spPr>
        </p:pic>
      </p:grpSp>
      <p:sp>
        <p:nvSpPr>
          <p:cNvPr id="15" name="Rectangle 14"/>
          <p:cNvSpPr/>
          <p:nvPr/>
        </p:nvSpPr>
        <p:spPr>
          <a:xfrm>
            <a:off x="620889" y="2765778"/>
            <a:ext cx="1501422" cy="42897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122311" y="3194756"/>
            <a:ext cx="1303589" cy="2896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22311" y="1687761"/>
            <a:ext cx="1303589" cy="1078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31693" y="2399196"/>
            <a:ext cx="415431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Reading Rooms are one of our major online resource components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Links are provided to major statutes, regulations, case law, Center-published research articles, and numerous other research resources</a:t>
            </a:r>
          </a:p>
        </p:txBody>
      </p:sp>
    </p:spTree>
    <p:extLst>
      <p:ext uri="{BB962C8B-B14F-4D97-AF65-F5344CB8AC3E}">
        <p14:creationId xmlns:p14="http://schemas.microsoft.com/office/powerpoint/2010/main" val="1062419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0A6A-A07B-4099-89F3-8A9B1A3C86A7}"/>
              </a:ext>
            </a:extLst>
          </p:cNvPr>
          <p:cNvSpPr>
            <a:spLocks noGrp="1"/>
          </p:cNvSpPr>
          <p:nvPr>
            <p:ph type="title"/>
          </p:nvPr>
        </p:nvSpPr>
        <p:spPr/>
        <p:txBody>
          <a:bodyPr/>
          <a:lstStyle/>
          <a:p>
            <a:r>
              <a:rPr lang="en-US" dirty="0">
                <a:latin typeface="Georgia" panose="02040502050405020303" pitchFamily="18" charset="0"/>
              </a:rPr>
              <a:t>Greater Relevance of Arkansas State Cases</a:t>
            </a:r>
            <a:endParaRPr lang="en-US" dirty="0"/>
          </a:p>
        </p:txBody>
      </p:sp>
      <p:sp>
        <p:nvSpPr>
          <p:cNvPr id="3" name="Content Placeholder 2">
            <a:extLst>
              <a:ext uri="{FF2B5EF4-FFF2-40B4-BE49-F238E27FC236}">
                <a16:creationId xmlns:a16="http://schemas.microsoft.com/office/drawing/2014/main" id="{8AC34E07-5A0D-4A91-946E-1A4EA9B79F60}"/>
              </a:ext>
            </a:extLst>
          </p:cNvPr>
          <p:cNvSpPr>
            <a:spLocks noGrp="1"/>
          </p:cNvSpPr>
          <p:nvPr>
            <p:ph idx="1"/>
          </p:nvPr>
        </p:nvSpPr>
        <p:spPr/>
        <p:txBody>
          <a:bodyPr/>
          <a:lstStyle/>
          <a:p>
            <a:r>
              <a:rPr lang="en-US" dirty="0">
                <a:latin typeface="Georgia" panose="02040502050405020303" pitchFamily="18" charset="0"/>
              </a:rPr>
              <a:t>Cases and their outcomes are specific to Arkansas, but have a larger relevance showing that:</a:t>
            </a:r>
          </a:p>
          <a:p>
            <a:pPr lvl="1"/>
            <a:r>
              <a:rPr lang="en-US" dirty="0">
                <a:latin typeface="Georgia" panose="02040502050405020303" pitchFamily="18" charset="0"/>
              </a:rPr>
              <a:t> Lawsuits concerning dicamba are occurring at every level</a:t>
            </a:r>
          </a:p>
          <a:p>
            <a:pPr lvl="1"/>
            <a:r>
              <a:rPr lang="en-US" dirty="0">
                <a:latin typeface="Georgia" panose="02040502050405020303" pitchFamily="18" charset="0"/>
              </a:rPr>
              <a:t>State restrictions on dicamba use may be challenged</a:t>
            </a:r>
          </a:p>
        </p:txBody>
      </p:sp>
    </p:spTree>
    <p:extLst>
      <p:ext uri="{BB962C8B-B14F-4D97-AF65-F5344CB8AC3E}">
        <p14:creationId xmlns:p14="http://schemas.microsoft.com/office/powerpoint/2010/main" val="727467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3BE3-4BD7-4EC8-B077-E58CAD9C9E3E}"/>
              </a:ext>
            </a:extLst>
          </p:cNvPr>
          <p:cNvSpPr>
            <a:spLocks noGrp="1"/>
          </p:cNvSpPr>
          <p:nvPr>
            <p:ph type="title"/>
          </p:nvPr>
        </p:nvSpPr>
        <p:spPr/>
        <p:txBody>
          <a:bodyPr/>
          <a:lstStyle/>
          <a:p>
            <a:r>
              <a:rPr lang="en-US" dirty="0">
                <a:latin typeface="Georgia" panose="02040502050405020303" pitchFamily="18" charset="0"/>
              </a:rPr>
              <a:t>Take </a:t>
            </a:r>
            <a:r>
              <a:rPr lang="en-US" dirty="0" err="1">
                <a:latin typeface="Georgia" panose="02040502050405020303" pitchFamily="18" charset="0"/>
              </a:rPr>
              <a:t>Aways</a:t>
            </a:r>
            <a:endParaRPr lang="en-US" dirty="0"/>
          </a:p>
        </p:txBody>
      </p:sp>
      <p:sp>
        <p:nvSpPr>
          <p:cNvPr id="3" name="Content Placeholder 2">
            <a:extLst>
              <a:ext uri="{FF2B5EF4-FFF2-40B4-BE49-F238E27FC236}">
                <a16:creationId xmlns:a16="http://schemas.microsoft.com/office/drawing/2014/main" id="{DEEB32E8-82DA-47EF-9574-E027B89B1D23}"/>
              </a:ext>
            </a:extLst>
          </p:cNvPr>
          <p:cNvSpPr>
            <a:spLocks noGrp="1"/>
          </p:cNvSpPr>
          <p:nvPr>
            <p:ph idx="1"/>
          </p:nvPr>
        </p:nvSpPr>
        <p:spPr/>
        <p:txBody>
          <a:bodyPr/>
          <a:lstStyle/>
          <a:p>
            <a:r>
              <a:rPr lang="en-US" dirty="0">
                <a:latin typeface="Georgia" panose="02040502050405020303" pitchFamily="18" charset="0"/>
              </a:rPr>
              <a:t>Dicamba use is a hot button topic that is not going away</a:t>
            </a:r>
          </a:p>
          <a:p>
            <a:pPr lvl="1"/>
            <a:r>
              <a:rPr lang="en-US" dirty="0">
                <a:latin typeface="Georgia" panose="02040502050405020303" pitchFamily="18" charset="0"/>
              </a:rPr>
              <a:t>Will likely see more cases filed after </a:t>
            </a:r>
            <a:r>
              <a:rPr lang="en-US" i="1" dirty="0">
                <a:latin typeface="Georgia" panose="02040502050405020303" pitchFamily="18" charset="0"/>
              </a:rPr>
              <a:t>Bader Farms</a:t>
            </a:r>
            <a:r>
              <a:rPr lang="en-US" dirty="0">
                <a:latin typeface="Georgia" panose="02040502050405020303" pitchFamily="18" charset="0"/>
              </a:rPr>
              <a:t> plaintiff win</a:t>
            </a:r>
          </a:p>
          <a:p>
            <a:r>
              <a:rPr lang="en-US" dirty="0">
                <a:latin typeface="Georgia" panose="02040502050405020303" pitchFamily="18" charset="0"/>
              </a:rPr>
              <a:t>Cases are in federal district courts, federal appellate courts, and state courts</a:t>
            </a:r>
          </a:p>
          <a:p>
            <a:r>
              <a:rPr lang="en-US" dirty="0">
                <a:latin typeface="Georgia" panose="02040502050405020303" pitchFamily="18" charset="0"/>
              </a:rPr>
              <a:t>Plaintiffs are bringing a variety of claims in both state and federal law</a:t>
            </a:r>
          </a:p>
          <a:p>
            <a:r>
              <a:rPr lang="en-US" dirty="0">
                <a:latin typeface="Georgia" panose="02040502050405020303" pitchFamily="18" charset="0"/>
              </a:rPr>
              <a:t>There are plaintiffs on both sides of the issue</a:t>
            </a:r>
          </a:p>
        </p:txBody>
      </p:sp>
    </p:spTree>
    <p:extLst>
      <p:ext uri="{BB962C8B-B14F-4D97-AF65-F5344CB8AC3E}">
        <p14:creationId xmlns:p14="http://schemas.microsoft.com/office/powerpoint/2010/main" val="1300927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8D04-BA99-4D84-99B1-AE9FB247D846}"/>
              </a:ext>
            </a:extLst>
          </p:cNvPr>
          <p:cNvSpPr>
            <a:spLocks noGrp="1"/>
          </p:cNvSpPr>
          <p:nvPr>
            <p:ph type="title"/>
          </p:nvPr>
        </p:nvSpPr>
        <p:spPr/>
        <p:txBody>
          <a:bodyPr/>
          <a:lstStyle/>
          <a:p>
            <a:r>
              <a:rPr lang="en-US" dirty="0">
                <a:latin typeface="Georgia" panose="02040502050405020303" pitchFamily="18" charset="0"/>
              </a:rPr>
              <a:t>Additional Resources</a:t>
            </a:r>
          </a:p>
        </p:txBody>
      </p:sp>
      <p:sp>
        <p:nvSpPr>
          <p:cNvPr id="4" name="Content Placeholder 3">
            <a:extLst>
              <a:ext uri="{FF2B5EF4-FFF2-40B4-BE49-F238E27FC236}">
                <a16:creationId xmlns:a16="http://schemas.microsoft.com/office/drawing/2014/main" id="{B99FE864-6DD4-4E1E-8BBB-71B30745FC33}"/>
              </a:ext>
            </a:extLst>
          </p:cNvPr>
          <p:cNvSpPr>
            <a:spLocks noGrp="1"/>
          </p:cNvSpPr>
          <p:nvPr>
            <p:ph sz="half" idx="1"/>
          </p:nvPr>
        </p:nvSpPr>
        <p:spPr/>
        <p:txBody>
          <a:bodyPr/>
          <a:lstStyle/>
          <a:p>
            <a:r>
              <a:rPr lang="en-US" dirty="0">
                <a:latin typeface="Georgia" panose="02040502050405020303" pitchFamily="18" charset="0"/>
              </a:rPr>
              <a:t>Deal With Dicamba articles:</a:t>
            </a:r>
          </a:p>
          <a:p>
            <a:pPr lvl="1"/>
            <a:r>
              <a:rPr lang="en-US" dirty="0">
                <a:latin typeface="Georgia" panose="02040502050405020303" pitchFamily="18" charset="0"/>
                <a:hlinkClick r:id="rId3"/>
              </a:rPr>
              <a:t>Part One</a:t>
            </a:r>
            <a:endParaRPr lang="en-US" dirty="0">
              <a:latin typeface="Georgia" panose="02040502050405020303" pitchFamily="18" charset="0"/>
            </a:endParaRPr>
          </a:p>
          <a:p>
            <a:pPr lvl="1"/>
            <a:r>
              <a:rPr lang="en-US" dirty="0">
                <a:latin typeface="Georgia" panose="02040502050405020303" pitchFamily="18" charset="0"/>
                <a:hlinkClick r:id="rId4"/>
              </a:rPr>
              <a:t>Part Two</a:t>
            </a:r>
            <a:endParaRPr lang="en-US" dirty="0">
              <a:latin typeface="Georgia" panose="02040502050405020303" pitchFamily="18" charset="0"/>
            </a:endParaRPr>
          </a:p>
          <a:p>
            <a:pPr lvl="1"/>
            <a:r>
              <a:rPr lang="en-US" dirty="0">
                <a:latin typeface="Georgia" panose="02040502050405020303" pitchFamily="18" charset="0"/>
                <a:hlinkClick r:id="rId5"/>
              </a:rPr>
              <a:t>Part Three</a:t>
            </a:r>
            <a:endParaRPr lang="en-US" dirty="0">
              <a:latin typeface="Georgia" panose="02040502050405020303" pitchFamily="18" charset="0"/>
            </a:endParaRPr>
          </a:p>
          <a:p>
            <a:pPr lvl="1"/>
            <a:r>
              <a:rPr lang="en-US" dirty="0">
                <a:latin typeface="Georgia" panose="02040502050405020303" pitchFamily="18" charset="0"/>
                <a:hlinkClick r:id="rId6"/>
              </a:rPr>
              <a:t>Part Four</a:t>
            </a:r>
            <a:endParaRPr lang="en-US" dirty="0">
              <a:latin typeface="Georgia" panose="02040502050405020303" pitchFamily="18" charset="0"/>
            </a:endParaRPr>
          </a:p>
          <a:p>
            <a:pPr lvl="1"/>
            <a:r>
              <a:rPr lang="en-US" dirty="0">
                <a:latin typeface="Georgia" panose="02040502050405020303" pitchFamily="18" charset="0"/>
                <a:hlinkClick r:id="rId7"/>
              </a:rPr>
              <a:t>Part Five</a:t>
            </a:r>
            <a:endParaRPr lang="en-US" dirty="0">
              <a:latin typeface="Georgia" panose="02040502050405020303" pitchFamily="18" charset="0"/>
            </a:endParaRPr>
          </a:p>
          <a:p>
            <a:pPr lvl="1"/>
            <a:r>
              <a:rPr lang="en-US" dirty="0">
                <a:latin typeface="Georgia" panose="02040502050405020303" pitchFamily="18" charset="0"/>
                <a:hlinkClick r:id="rId8"/>
              </a:rPr>
              <a:t>Part Six</a:t>
            </a:r>
            <a:endParaRPr lang="en-US" dirty="0">
              <a:latin typeface="Georgia" panose="02040502050405020303" pitchFamily="18" charset="0"/>
            </a:endParaRPr>
          </a:p>
          <a:p>
            <a:pPr lvl="1"/>
            <a:r>
              <a:rPr lang="en-US" dirty="0">
                <a:latin typeface="Georgia" panose="02040502050405020303" pitchFamily="18" charset="0"/>
                <a:hlinkClick r:id="rId9"/>
              </a:rPr>
              <a:t>Part Seven</a:t>
            </a:r>
            <a:endParaRPr lang="en-US" dirty="0">
              <a:latin typeface="Georgia" panose="02040502050405020303" pitchFamily="18" charset="0"/>
            </a:endParaRPr>
          </a:p>
          <a:p>
            <a:pPr lvl="1"/>
            <a:r>
              <a:rPr lang="en-US" dirty="0">
                <a:latin typeface="Georgia" panose="02040502050405020303" pitchFamily="18" charset="0"/>
              </a:rPr>
              <a:t>Part Eight</a:t>
            </a:r>
          </a:p>
        </p:txBody>
      </p:sp>
      <p:sp>
        <p:nvSpPr>
          <p:cNvPr id="5" name="Content Placeholder 4">
            <a:extLst>
              <a:ext uri="{FF2B5EF4-FFF2-40B4-BE49-F238E27FC236}">
                <a16:creationId xmlns:a16="http://schemas.microsoft.com/office/drawing/2014/main" id="{AA8FDDEA-36DC-46BE-BBD2-5830A6D3E434}"/>
              </a:ext>
            </a:extLst>
          </p:cNvPr>
          <p:cNvSpPr>
            <a:spLocks noGrp="1"/>
          </p:cNvSpPr>
          <p:nvPr>
            <p:ph sz="half" idx="2"/>
          </p:nvPr>
        </p:nvSpPr>
        <p:spPr/>
        <p:txBody>
          <a:bodyPr/>
          <a:lstStyle/>
          <a:p>
            <a:r>
              <a:rPr lang="en-US" dirty="0">
                <a:latin typeface="Georgia" panose="02040502050405020303" pitchFamily="18" charset="0"/>
              </a:rPr>
              <a:t>Other resources:</a:t>
            </a:r>
          </a:p>
          <a:p>
            <a:pPr lvl="1"/>
            <a:r>
              <a:rPr lang="en-US" i="1" dirty="0">
                <a:latin typeface="Georgia" panose="02040502050405020303" pitchFamily="18" charset="0"/>
                <a:hlinkClick r:id="rId10"/>
              </a:rPr>
              <a:t>Bader Farms </a:t>
            </a:r>
            <a:r>
              <a:rPr lang="en-US" dirty="0">
                <a:latin typeface="Georgia" panose="02040502050405020303" pitchFamily="18" charset="0"/>
                <a:hlinkClick r:id="rId10"/>
              </a:rPr>
              <a:t>complaint</a:t>
            </a:r>
            <a:endParaRPr lang="en-US" dirty="0">
              <a:latin typeface="Georgia" panose="02040502050405020303" pitchFamily="18" charset="0"/>
            </a:endParaRPr>
          </a:p>
          <a:p>
            <a:pPr lvl="1"/>
            <a:r>
              <a:rPr lang="en-US" i="1" dirty="0">
                <a:latin typeface="Georgia" panose="02040502050405020303" pitchFamily="18" charset="0"/>
                <a:hlinkClick r:id="rId11"/>
              </a:rPr>
              <a:t>In re: Dicamba</a:t>
            </a:r>
            <a:r>
              <a:rPr lang="en-US" dirty="0">
                <a:latin typeface="Georgia" panose="02040502050405020303" pitchFamily="18" charset="0"/>
                <a:hlinkClick r:id="rId11"/>
              </a:rPr>
              <a:t> Master Antitrust Action complaint</a:t>
            </a:r>
            <a:endParaRPr lang="en-US" i="1" dirty="0">
              <a:latin typeface="Georgia" panose="02040502050405020303" pitchFamily="18" charset="0"/>
            </a:endParaRPr>
          </a:p>
          <a:p>
            <a:pPr lvl="1"/>
            <a:r>
              <a:rPr lang="en-US" i="1" dirty="0">
                <a:latin typeface="Georgia" panose="02040502050405020303" pitchFamily="18" charset="0"/>
                <a:hlinkClick r:id="rId12"/>
              </a:rPr>
              <a:t>In re: Dicamba </a:t>
            </a:r>
            <a:r>
              <a:rPr lang="en-US" dirty="0">
                <a:latin typeface="Georgia" panose="02040502050405020303" pitchFamily="18" charset="0"/>
                <a:hlinkClick r:id="rId12"/>
              </a:rPr>
              <a:t>Crop Damage Master complaint</a:t>
            </a:r>
            <a:endParaRPr lang="en-US" dirty="0">
              <a:latin typeface="Georgia" panose="02040502050405020303" pitchFamily="18" charset="0"/>
            </a:endParaRPr>
          </a:p>
          <a:p>
            <a:pPr lvl="1"/>
            <a:r>
              <a:rPr lang="en-US" i="1" dirty="0">
                <a:latin typeface="Georgia" panose="02040502050405020303" pitchFamily="18" charset="0"/>
                <a:hlinkClick r:id="rId13"/>
              </a:rPr>
              <a:t>Nat’l Family Farm Coal.</a:t>
            </a:r>
            <a:r>
              <a:rPr lang="en-US" dirty="0">
                <a:latin typeface="Georgia" panose="02040502050405020303" pitchFamily="18" charset="0"/>
                <a:hlinkClick r:id="rId13"/>
              </a:rPr>
              <a:t> complaint</a:t>
            </a:r>
            <a:endParaRPr lang="en-US" i="1" dirty="0">
              <a:latin typeface="Georgia" panose="02040502050405020303" pitchFamily="18" charset="0"/>
            </a:endParaRPr>
          </a:p>
          <a:p>
            <a:pPr lvl="1"/>
            <a:r>
              <a:rPr lang="en-US" dirty="0">
                <a:latin typeface="Georgia" panose="02040502050405020303" pitchFamily="18" charset="0"/>
                <a:hlinkClick r:id="rId14"/>
              </a:rPr>
              <a:t>Pulaski County Circuit Court case search</a:t>
            </a:r>
            <a:endParaRPr lang="en-US" dirty="0">
              <a:latin typeface="Georgia" panose="02040502050405020303" pitchFamily="18" charset="0"/>
            </a:endParaRPr>
          </a:p>
        </p:txBody>
      </p:sp>
    </p:spTree>
    <p:extLst>
      <p:ext uri="{BB962C8B-B14F-4D97-AF65-F5344CB8AC3E}">
        <p14:creationId xmlns:p14="http://schemas.microsoft.com/office/powerpoint/2010/main" val="2492901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106" y="220633"/>
            <a:ext cx="9851045" cy="5798772"/>
          </a:xfrm>
          <a:prstGeom prst="rect">
            <a:avLst/>
          </a:prstGeom>
        </p:spPr>
      </p:pic>
    </p:spTree>
    <p:extLst>
      <p:ext uri="{BB962C8B-B14F-4D97-AF65-F5344CB8AC3E}">
        <p14:creationId xmlns:p14="http://schemas.microsoft.com/office/powerpoint/2010/main" val="91470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What is Dicamba?</a:t>
            </a:r>
            <a:endParaRPr lang="en-US" dirty="0">
              <a:latin typeface="Times New Roman" panose="02020603050405020304" pitchFamily="18" charset="0"/>
              <a:cs typeface="Times New Roman" panose="02020603050405020304" pitchFamily="18" charset="0"/>
            </a:endParaRPr>
          </a:p>
        </p:txBody>
      </p:sp>
      <p:sp>
        <p:nvSpPr>
          <p:cNvPr id="26" name="Content Placeholder 2"/>
          <p:cNvSpPr>
            <a:spLocks noGrp="1"/>
          </p:cNvSpPr>
          <p:nvPr>
            <p:ph sz="half" idx="1"/>
          </p:nvPr>
        </p:nvSpPr>
        <p:spPr/>
        <p:txBody>
          <a:bodyPr>
            <a:normAutofit fontScale="92500" lnSpcReduction="20000"/>
          </a:bodyPr>
          <a:lstStyle/>
          <a:p>
            <a:r>
              <a:rPr lang="en-US" dirty="0">
                <a:latin typeface="Georgia" panose="02040502050405020303" pitchFamily="18" charset="0"/>
              </a:rPr>
              <a:t>A chemical herbicide designed to kill broad-leafed plants</a:t>
            </a:r>
          </a:p>
          <a:p>
            <a:r>
              <a:rPr lang="en-US" dirty="0">
                <a:latin typeface="Georgia" panose="02040502050405020303" pitchFamily="18" charset="0"/>
              </a:rPr>
              <a:t>Used on weeds that have developed glyphosate resistance</a:t>
            </a:r>
          </a:p>
          <a:p>
            <a:pPr lvl="1"/>
            <a:r>
              <a:rPr lang="en-US" dirty="0">
                <a:latin typeface="Georgia" panose="02040502050405020303" pitchFamily="18" charset="0"/>
              </a:rPr>
              <a:t>Ex: </a:t>
            </a:r>
            <a:r>
              <a:rPr lang="en-US" i="1" dirty="0">
                <a:latin typeface="Georgia" panose="02040502050405020303" pitchFamily="18" charset="0"/>
              </a:rPr>
              <a:t>palmer amaranth </a:t>
            </a:r>
            <a:r>
              <a:rPr lang="en-US" dirty="0">
                <a:latin typeface="Georgia" panose="02040502050405020303" pitchFamily="18" charset="0"/>
              </a:rPr>
              <a:t>aka pigweed</a:t>
            </a:r>
          </a:p>
          <a:p>
            <a:r>
              <a:rPr lang="en-US" dirty="0">
                <a:latin typeface="Georgia" panose="02040502050405020303" pitchFamily="18" charset="0"/>
              </a:rPr>
              <a:t>Prone to volatility – vaporizing into the air and traveling off target</a:t>
            </a:r>
          </a:p>
          <a:p>
            <a:r>
              <a:rPr lang="en-US" dirty="0">
                <a:latin typeface="Georgia" panose="02040502050405020303" pitchFamily="18" charset="0"/>
              </a:rPr>
              <a:t>Historically applied as a preemergent in late winter and early spring to avoid volatility issues</a:t>
            </a:r>
            <a:endParaRPr lang="en-US" dirty="0"/>
          </a:p>
          <a:p>
            <a:pPr marL="457200" lvl="1" indent="0">
              <a:buNone/>
            </a:pPr>
            <a:endParaRPr lang="en-US" dirty="0"/>
          </a:p>
        </p:txBody>
      </p:sp>
      <p:pic>
        <p:nvPicPr>
          <p:cNvPr id="5" name="Content Placeholder 4">
            <a:extLst>
              <a:ext uri="{FF2B5EF4-FFF2-40B4-BE49-F238E27FC236}">
                <a16:creationId xmlns:a16="http://schemas.microsoft.com/office/drawing/2014/main" id="{D0AAEDD2-05E0-478C-BB97-FE47619F2B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0069" y="1632644"/>
            <a:ext cx="4288077" cy="4288077"/>
          </a:xfrm>
        </p:spPr>
      </p:pic>
    </p:spTree>
    <p:extLst>
      <p:ext uri="{BB962C8B-B14F-4D97-AF65-F5344CB8AC3E}">
        <p14:creationId xmlns:p14="http://schemas.microsoft.com/office/powerpoint/2010/main" val="28171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11" y="99923"/>
            <a:ext cx="10515600" cy="1325563"/>
          </a:xfrm>
        </p:spPr>
        <p:txBody>
          <a:bodyPr/>
          <a:lstStyle/>
          <a:p>
            <a:r>
              <a:rPr lang="en-US" dirty="0">
                <a:latin typeface="Georgia" panose="02040502050405020303" pitchFamily="18" charset="0"/>
              </a:rPr>
              <a:t>What’s Going On?</a:t>
            </a:r>
            <a:endParaRPr lang="en-US" dirty="0">
              <a:latin typeface="Times New Roman" panose="02020603050405020304" pitchFamily="18" charset="0"/>
              <a:cs typeface="Times New Roman" panose="02020603050405020304" pitchFamily="18" charset="0"/>
            </a:endParaRPr>
          </a:p>
        </p:txBody>
      </p:sp>
      <p:sp>
        <p:nvSpPr>
          <p:cNvPr id="26" name="Content Placeholder 2"/>
          <p:cNvSpPr>
            <a:spLocks noGrp="1"/>
          </p:cNvSpPr>
          <p:nvPr>
            <p:ph idx="1"/>
          </p:nvPr>
        </p:nvSpPr>
        <p:spPr>
          <a:xfrm>
            <a:off x="510822" y="1714058"/>
            <a:ext cx="10515600" cy="4351338"/>
          </a:xfrm>
        </p:spPr>
        <p:txBody>
          <a:bodyPr/>
          <a:lstStyle/>
          <a:p>
            <a:r>
              <a:rPr lang="en-US" dirty="0">
                <a:latin typeface="Georgia" panose="02040502050405020303" pitchFamily="18" charset="0"/>
              </a:rPr>
              <a:t>Monsanto &amp; BASF developed low volatility forms of dicamba for in-crop use with dicamba-resistant seeds</a:t>
            </a:r>
          </a:p>
          <a:p>
            <a:r>
              <a:rPr lang="en-US" b="1" dirty="0">
                <a:latin typeface="Georgia" panose="02040502050405020303" pitchFamily="18" charset="0"/>
              </a:rPr>
              <a:t>2015: </a:t>
            </a:r>
            <a:r>
              <a:rPr lang="en-US" dirty="0">
                <a:latin typeface="Georgia" panose="02040502050405020303" pitchFamily="18" charset="0"/>
              </a:rPr>
              <a:t>Monsanto began to sell genetically engineered dicamba-resistant soybean and cotton seeds</a:t>
            </a:r>
          </a:p>
          <a:p>
            <a:pPr lvl="1"/>
            <a:r>
              <a:rPr lang="en-US" dirty="0">
                <a:latin typeface="Georgia" panose="02040502050405020303" pitchFamily="18" charset="0"/>
              </a:rPr>
              <a:t>No dicamba pesticide was approved at this time</a:t>
            </a:r>
          </a:p>
          <a:p>
            <a:r>
              <a:rPr lang="en-US" b="1" dirty="0">
                <a:latin typeface="Georgia" panose="02040502050405020303" pitchFamily="18" charset="0"/>
              </a:rPr>
              <a:t>2017: </a:t>
            </a:r>
            <a:r>
              <a:rPr lang="en-US" dirty="0">
                <a:latin typeface="Georgia" panose="02040502050405020303" pitchFamily="18" charset="0"/>
              </a:rPr>
              <a:t>EPA approved dicamba for in-crop use</a:t>
            </a:r>
            <a:endParaRPr lang="en-US" b="1" dirty="0">
              <a:latin typeface="Georgia" panose="02040502050405020303" pitchFamily="18" charset="0"/>
            </a:endParaRPr>
          </a:p>
          <a:p>
            <a:r>
              <a:rPr lang="en-US" b="1" dirty="0">
                <a:latin typeface="Georgia" panose="02040502050405020303" pitchFamily="18" charset="0"/>
              </a:rPr>
              <a:t>Consequences: </a:t>
            </a:r>
            <a:r>
              <a:rPr lang="en-US" dirty="0">
                <a:latin typeface="Georgia" panose="02040502050405020303" pitchFamily="18" charset="0"/>
              </a:rPr>
              <a:t>Reports of dicamba-related crop damage on the rise since 2015</a:t>
            </a:r>
          </a:p>
          <a:p>
            <a:pPr lvl="1"/>
            <a:r>
              <a:rPr lang="en-US" dirty="0">
                <a:latin typeface="Georgia" panose="02040502050405020303" pitchFamily="18" charset="0"/>
              </a:rPr>
              <a:t>Resulted in a variety of lawsuits</a:t>
            </a:r>
          </a:p>
        </p:txBody>
      </p:sp>
    </p:spTree>
    <p:extLst>
      <p:ext uri="{BB962C8B-B14F-4D97-AF65-F5344CB8AC3E}">
        <p14:creationId xmlns:p14="http://schemas.microsoft.com/office/powerpoint/2010/main" val="322442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6E6C-D193-4976-8A23-7154F5B9E6E7}"/>
              </a:ext>
            </a:extLst>
          </p:cNvPr>
          <p:cNvSpPr>
            <a:spLocks noGrp="1"/>
          </p:cNvSpPr>
          <p:nvPr>
            <p:ph type="title"/>
          </p:nvPr>
        </p:nvSpPr>
        <p:spPr/>
        <p:txBody>
          <a:bodyPr/>
          <a:lstStyle/>
          <a:p>
            <a:r>
              <a:rPr lang="en-US" dirty="0">
                <a:latin typeface="Georgia" panose="02040502050405020303" pitchFamily="18" charset="0"/>
              </a:rPr>
              <a:t>Current Dicamba Litigations</a:t>
            </a:r>
            <a:endParaRPr lang="en-US" dirty="0"/>
          </a:p>
        </p:txBody>
      </p:sp>
      <p:graphicFrame>
        <p:nvGraphicFramePr>
          <p:cNvPr id="4" name="Content Placeholder 3">
            <a:extLst>
              <a:ext uri="{FF2B5EF4-FFF2-40B4-BE49-F238E27FC236}">
                <a16:creationId xmlns:a16="http://schemas.microsoft.com/office/drawing/2014/main" id="{C47F2124-3202-49E4-AEB8-C3AAB4EB1CD3}"/>
              </a:ext>
            </a:extLst>
          </p:cNvPr>
          <p:cNvGraphicFramePr>
            <a:graphicFrameLocks noGrp="1"/>
          </p:cNvGraphicFramePr>
          <p:nvPr>
            <p:ph idx="1"/>
            <p:extLst>
              <p:ext uri="{D42A27DB-BD31-4B8C-83A1-F6EECF244321}">
                <p14:modId xmlns:p14="http://schemas.microsoft.com/office/powerpoint/2010/main" val="4058338161"/>
              </p:ext>
            </p:extLst>
          </p:nvPr>
        </p:nvGraphicFramePr>
        <p:xfrm>
          <a:off x="325438" y="17605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heckmark">
            <a:extLst>
              <a:ext uri="{FF2B5EF4-FFF2-40B4-BE49-F238E27FC236}">
                <a16:creationId xmlns:a16="http://schemas.microsoft.com/office/drawing/2014/main" id="{326AAC11-D379-4EF1-9D30-28AA31D44F7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53453" y="1945106"/>
            <a:ext cx="914400" cy="914400"/>
          </a:xfrm>
          <a:prstGeom prst="rect">
            <a:avLst/>
          </a:prstGeom>
        </p:spPr>
      </p:pic>
    </p:spTree>
    <p:extLst>
      <p:ext uri="{BB962C8B-B14F-4D97-AF65-F5344CB8AC3E}">
        <p14:creationId xmlns:p14="http://schemas.microsoft.com/office/powerpoint/2010/main" val="649343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8A6-AE70-4546-B0F4-6A243F8335C4}"/>
              </a:ext>
            </a:extLst>
          </p:cNvPr>
          <p:cNvSpPr>
            <a:spLocks noGrp="1"/>
          </p:cNvSpPr>
          <p:nvPr>
            <p:ph type="title"/>
          </p:nvPr>
        </p:nvSpPr>
        <p:spPr/>
        <p:txBody>
          <a:bodyPr/>
          <a:lstStyle/>
          <a:p>
            <a:r>
              <a:rPr lang="en-US" i="1" dirty="0">
                <a:latin typeface="Georgia" panose="02040502050405020303" pitchFamily="18" charset="0"/>
              </a:rPr>
              <a:t>Bader Farms</a:t>
            </a:r>
            <a:endParaRPr lang="en-US" dirty="0"/>
          </a:p>
        </p:txBody>
      </p:sp>
      <p:sp>
        <p:nvSpPr>
          <p:cNvPr id="3" name="Content Placeholder 2">
            <a:extLst>
              <a:ext uri="{FF2B5EF4-FFF2-40B4-BE49-F238E27FC236}">
                <a16:creationId xmlns:a16="http://schemas.microsoft.com/office/drawing/2014/main" id="{FBBBCAD4-C483-437C-A279-F3DA1110DC2A}"/>
              </a:ext>
            </a:extLst>
          </p:cNvPr>
          <p:cNvSpPr>
            <a:spLocks noGrp="1"/>
          </p:cNvSpPr>
          <p:nvPr>
            <p:ph idx="1"/>
          </p:nvPr>
        </p:nvSpPr>
        <p:spPr/>
        <p:txBody>
          <a:bodyPr>
            <a:normAutofit lnSpcReduction="10000"/>
          </a:bodyPr>
          <a:lstStyle/>
          <a:p>
            <a:r>
              <a:rPr lang="en-US" b="1" i="1" dirty="0">
                <a:latin typeface="Georgia" panose="02040502050405020303" pitchFamily="18" charset="0"/>
              </a:rPr>
              <a:t>Bader Farms, Inc. v. Monsanto Co.</a:t>
            </a:r>
            <a:r>
              <a:rPr lang="en-US" b="1" dirty="0">
                <a:latin typeface="Georgia" panose="02040502050405020303" pitchFamily="18" charset="0"/>
              </a:rPr>
              <a:t>, No. 1:16-cv-299 (E.D. Mo. 2019)</a:t>
            </a:r>
            <a:endParaRPr lang="en-US" dirty="0">
              <a:latin typeface="Georgia" panose="02040502050405020303" pitchFamily="18" charset="0"/>
            </a:endParaRPr>
          </a:p>
          <a:p>
            <a:r>
              <a:rPr lang="en-US" dirty="0">
                <a:latin typeface="Georgia" panose="02040502050405020303" pitchFamily="18" charset="0"/>
              </a:rPr>
              <a:t>First lawsuit concerning dicamba</a:t>
            </a:r>
          </a:p>
          <a:p>
            <a:r>
              <a:rPr lang="en-US" dirty="0">
                <a:latin typeface="Georgia" panose="02040502050405020303" pitchFamily="18" charset="0"/>
              </a:rPr>
              <a:t>Bill Bader alleged dicamba damage to peach orchards beginning in the 2015 growing season</a:t>
            </a:r>
          </a:p>
          <a:p>
            <a:r>
              <a:rPr lang="en-US" dirty="0">
                <a:latin typeface="Georgia" panose="02040502050405020303" pitchFamily="18" charset="0"/>
              </a:rPr>
              <a:t>Joined Monsanto and BASF as defendants</a:t>
            </a:r>
          </a:p>
          <a:p>
            <a:r>
              <a:rPr lang="en-US" dirty="0">
                <a:latin typeface="Georgia" panose="02040502050405020303" pitchFamily="18" charset="0"/>
              </a:rPr>
              <a:t>First case to progress to trial stage</a:t>
            </a:r>
          </a:p>
          <a:p>
            <a:pPr lvl="1"/>
            <a:r>
              <a:rPr lang="en-US" dirty="0">
                <a:latin typeface="Georgia" panose="02040502050405020303" pitchFamily="18" charset="0"/>
              </a:rPr>
              <a:t>Trial began Jan. 27, 2020</a:t>
            </a:r>
          </a:p>
          <a:p>
            <a:pPr lvl="1"/>
            <a:r>
              <a:rPr lang="en-US" dirty="0">
                <a:latin typeface="Georgia" panose="02040502050405020303" pitchFamily="18" charset="0"/>
              </a:rPr>
              <a:t>Jury awarded Bader Farms $15 million in actual damages on Feb. 14, 2020 and $265 million in punitive damages on Feb. 15</a:t>
            </a:r>
          </a:p>
          <a:p>
            <a:pPr lvl="1"/>
            <a:r>
              <a:rPr lang="en-US" dirty="0">
                <a:latin typeface="Georgia" panose="02040502050405020303" pitchFamily="18" charset="0"/>
              </a:rPr>
              <a:t>Found in favor of plaintiff on every count</a:t>
            </a:r>
          </a:p>
        </p:txBody>
      </p:sp>
    </p:spTree>
    <p:extLst>
      <p:ext uri="{BB962C8B-B14F-4D97-AF65-F5344CB8AC3E}">
        <p14:creationId xmlns:p14="http://schemas.microsoft.com/office/powerpoint/2010/main" val="105345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E868-76A7-47C2-847C-6E26919C70B6}"/>
              </a:ext>
            </a:extLst>
          </p:cNvPr>
          <p:cNvSpPr>
            <a:spLocks noGrp="1"/>
          </p:cNvSpPr>
          <p:nvPr>
            <p:ph type="title"/>
          </p:nvPr>
        </p:nvSpPr>
        <p:spPr/>
        <p:txBody>
          <a:bodyPr/>
          <a:lstStyle/>
          <a:p>
            <a:r>
              <a:rPr lang="en-US" i="1" dirty="0">
                <a:latin typeface="Georgia" panose="02040502050405020303" pitchFamily="18" charset="0"/>
              </a:rPr>
              <a:t>Bader Farms</a:t>
            </a:r>
            <a:endParaRPr lang="en-US" dirty="0"/>
          </a:p>
        </p:txBody>
      </p:sp>
      <p:sp>
        <p:nvSpPr>
          <p:cNvPr id="3" name="Content Placeholder 2">
            <a:extLst>
              <a:ext uri="{FF2B5EF4-FFF2-40B4-BE49-F238E27FC236}">
                <a16:creationId xmlns:a16="http://schemas.microsoft.com/office/drawing/2014/main" id="{75F4C6AF-0545-4CF8-A015-C23F9BCE7971}"/>
              </a:ext>
            </a:extLst>
          </p:cNvPr>
          <p:cNvSpPr>
            <a:spLocks noGrp="1"/>
          </p:cNvSpPr>
          <p:nvPr>
            <p:ph idx="1"/>
          </p:nvPr>
        </p:nvSpPr>
        <p:spPr/>
        <p:txBody>
          <a:bodyPr>
            <a:normAutofit lnSpcReduction="10000"/>
          </a:bodyPr>
          <a:lstStyle/>
          <a:p>
            <a:r>
              <a:rPr lang="en-US" dirty="0">
                <a:latin typeface="Georgia" panose="02040502050405020303" pitchFamily="18" charset="0"/>
              </a:rPr>
              <a:t>Claims the plaintiffs argued at trial:</a:t>
            </a:r>
          </a:p>
          <a:p>
            <a:pPr lvl="1"/>
            <a:r>
              <a:rPr lang="en-US" b="1" dirty="0">
                <a:latin typeface="Georgia" panose="02040502050405020303" pitchFamily="18" charset="0"/>
              </a:rPr>
              <a:t>Negligent design/failure to warn</a:t>
            </a:r>
          </a:p>
          <a:p>
            <a:pPr lvl="2"/>
            <a:r>
              <a:rPr lang="en-US" dirty="0">
                <a:latin typeface="Georgia" panose="02040502050405020303" pitchFamily="18" charset="0"/>
              </a:rPr>
              <a:t>Monsanto and BASF did not exercise reasonable care in designing dicamba-based products</a:t>
            </a:r>
          </a:p>
          <a:p>
            <a:pPr lvl="2"/>
            <a:r>
              <a:rPr lang="en-US" dirty="0">
                <a:latin typeface="Georgia" panose="02040502050405020303" pitchFamily="18" charset="0"/>
              </a:rPr>
              <a:t>Dicamba-based products were defective and unreasonably dangerous at time of sale</a:t>
            </a:r>
          </a:p>
          <a:p>
            <a:pPr lvl="2"/>
            <a:r>
              <a:rPr lang="en-US" dirty="0">
                <a:latin typeface="Georgia" panose="02040502050405020303" pitchFamily="18" charset="0"/>
              </a:rPr>
              <a:t>Monsanto and BASF failed to use ordinary care by neglecting to provide an adequate warning of the danger of their dicamba-based products</a:t>
            </a:r>
          </a:p>
          <a:p>
            <a:pPr lvl="1"/>
            <a:r>
              <a:rPr lang="en-US" b="1" dirty="0">
                <a:latin typeface="Georgia" panose="02040502050405020303" pitchFamily="18" charset="0"/>
              </a:rPr>
              <a:t>Civil conspiracy</a:t>
            </a:r>
          </a:p>
          <a:p>
            <a:pPr lvl="2"/>
            <a:r>
              <a:rPr lang="en-US" dirty="0">
                <a:latin typeface="Georgia" panose="02040502050405020303" pitchFamily="18" charset="0"/>
              </a:rPr>
              <a:t>Monsanto and BASF agreed to engage in negligent and tortious behavior together to sell dicamba-based products</a:t>
            </a:r>
          </a:p>
          <a:p>
            <a:pPr lvl="1"/>
            <a:r>
              <a:rPr lang="en-US" b="1" dirty="0">
                <a:latin typeface="Georgia" panose="02040502050405020303" pitchFamily="18" charset="0"/>
              </a:rPr>
              <a:t>Joint venture</a:t>
            </a:r>
          </a:p>
          <a:p>
            <a:pPr lvl="2"/>
            <a:r>
              <a:rPr lang="en-US" dirty="0">
                <a:latin typeface="Georgia" panose="02040502050405020303" pitchFamily="18" charset="0"/>
              </a:rPr>
              <a:t>Monsanto and BASF worked together and are jointly liable for all claims</a:t>
            </a:r>
          </a:p>
        </p:txBody>
      </p:sp>
    </p:spTree>
    <p:extLst>
      <p:ext uri="{BB962C8B-B14F-4D97-AF65-F5344CB8AC3E}">
        <p14:creationId xmlns:p14="http://schemas.microsoft.com/office/powerpoint/2010/main" val="347766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ppt" id="{3895987E-4961-42C9-8835-B97A89D88A0C}" vid="{7AFA52A7-6617-44BA-B835-A3E1E81350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sample-ppt</Template>
  <TotalTime>11561</TotalTime>
  <Words>2850</Words>
  <Application>Microsoft Office PowerPoint</Application>
  <PresentationFormat>Widescreen</PresentationFormat>
  <Paragraphs>286</Paragraphs>
  <Slides>43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Georgia</vt:lpstr>
      <vt:lpstr>Times New Roman</vt:lpstr>
      <vt:lpstr>Office Theme</vt:lpstr>
      <vt:lpstr>The Deal With Dicamba</vt:lpstr>
      <vt:lpstr>About the Center </vt:lpstr>
      <vt:lpstr>PowerPoint Presentation</vt:lpstr>
      <vt:lpstr>Visit our Website</vt:lpstr>
      <vt:lpstr>What is Dicamba?</vt:lpstr>
      <vt:lpstr>What’s Going On?</vt:lpstr>
      <vt:lpstr>Current Dicamba Litigations</vt:lpstr>
      <vt:lpstr>Bader Farms</vt:lpstr>
      <vt:lpstr>Bader Farms</vt:lpstr>
      <vt:lpstr>Bader Farms</vt:lpstr>
      <vt:lpstr>Potential Fallout from Bader Farms</vt:lpstr>
      <vt:lpstr>Current Dicamba Litigations</vt:lpstr>
      <vt:lpstr>In re: Dicamba</vt:lpstr>
      <vt:lpstr>In re: Dicamba</vt:lpstr>
      <vt:lpstr>In re: Dicamba (Master Antitrust Action Complaint)</vt:lpstr>
      <vt:lpstr>In re: Dicamba (Crop Damage Master Complaint)</vt:lpstr>
      <vt:lpstr>In re: Dicamba (Crop Damage Master Complaint)</vt:lpstr>
      <vt:lpstr>In re: Dicamba (Crop Damage Master Complaint)</vt:lpstr>
      <vt:lpstr>In re: Dicamba (Crop Damage Master Complaint)</vt:lpstr>
      <vt:lpstr>In re: Dicamba (Crop Damage Master Complaint)</vt:lpstr>
      <vt:lpstr>Current Dicamba Litigations</vt:lpstr>
      <vt:lpstr>Nat’l Family Farm Coal.</vt:lpstr>
      <vt:lpstr>Nat’l Family Farm Coal. (FIFRA)</vt:lpstr>
      <vt:lpstr>Nat’l Family Farm Coal. (FIFRA)</vt:lpstr>
      <vt:lpstr>Nat’l Family Farm Coal. (FIFRA)</vt:lpstr>
      <vt:lpstr>Nat’l Family Farm Coal. (FIFRA)</vt:lpstr>
      <vt:lpstr>Nat’l Family Farm Coal. (ESA)</vt:lpstr>
      <vt:lpstr>Nat’l Family Farm Coal.</vt:lpstr>
      <vt:lpstr>Nat’l Family Farm Coal.</vt:lpstr>
      <vt:lpstr>Current Dicamba Litigations</vt:lpstr>
      <vt:lpstr>Arkansas State Cases</vt:lpstr>
      <vt:lpstr>Arkansas State Cases</vt:lpstr>
      <vt:lpstr>Arkansas State Cases - Background</vt:lpstr>
      <vt:lpstr>Arkansas State Cases</vt:lpstr>
      <vt:lpstr>Arkansas State Cases – Monsanto Co. v. Arkansas State Plant Board</vt:lpstr>
      <vt:lpstr>Arkansas State Cases</vt:lpstr>
      <vt:lpstr>Arkansas State Cases</vt:lpstr>
      <vt:lpstr>Arkansas State Cases</vt:lpstr>
      <vt:lpstr>Arkansas State Cases</vt:lpstr>
      <vt:lpstr>Greater Relevance of Arkansas State Cases</vt:lpstr>
      <vt:lpstr>Take Aways</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 Cato</dc:creator>
  <cp:lastModifiedBy>sscato</cp:lastModifiedBy>
  <cp:revision>74</cp:revision>
  <dcterms:created xsi:type="dcterms:W3CDTF">2020-03-05T21:43:00Z</dcterms:created>
  <dcterms:modified xsi:type="dcterms:W3CDTF">2020-04-14T15:36:15Z</dcterms:modified>
</cp:coreProperties>
</file>